
<file path=[Content_Types].xml><?xml version="1.0" encoding="utf-8"?>
<Types xmlns="http://schemas.openxmlformats.org/package/2006/content-types">
  <Default Extension="jpeg" ContentType="image/jpeg"/>
  <Default Extension="jpg" ContentType="image/jpeg"/>
  <Default Extension="jpg_large"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60" r:id="rId3"/>
    <p:sldId id="273" r:id="rId4"/>
    <p:sldId id="274" r:id="rId5"/>
    <p:sldId id="275" r:id="rId6"/>
    <p:sldId id="277" r:id="rId7"/>
    <p:sldId id="278" r:id="rId8"/>
    <p:sldId id="279" r:id="rId9"/>
    <p:sldId id="280" r:id="rId10"/>
    <p:sldId id="281"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Rosengren" initials="HR" lastIdx="1" clrIdx="0">
    <p:extLst>
      <p:ext uri="{19B8F6BF-5375-455C-9EA6-DF929625EA0E}">
        <p15:presenceInfo xmlns:p15="http://schemas.microsoft.com/office/powerpoint/2012/main" userId="Helen Rosengr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93" autoAdjust="0"/>
    <p:restoredTop sz="66803"/>
  </p:normalViewPr>
  <p:slideViewPr>
    <p:cSldViewPr snapToGrid="0">
      <p:cViewPr>
        <p:scale>
          <a:sx n="61" d="100"/>
          <a:sy n="61" d="100"/>
        </p:scale>
        <p:origin x="192" y="6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AB1625-6CAB-3549-822B-7A9048EC8864}" type="datetimeFigureOut">
              <a:rPr lang="en-GB" smtClean="0"/>
              <a:t>19/03/2024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56BA45-1D32-5045-A256-713E716CE437}" type="slidenum">
              <a:rPr lang="en-GB" smtClean="0"/>
              <a:t>‹#›</a:t>
            </a:fld>
            <a:endParaRPr lang="en-GB"/>
          </a:p>
        </p:txBody>
      </p:sp>
    </p:spTree>
    <p:extLst>
      <p:ext uri="{BB962C8B-B14F-4D97-AF65-F5344CB8AC3E}">
        <p14:creationId xmlns:p14="http://schemas.microsoft.com/office/powerpoint/2010/main" val="154051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00014"/>
                </a:solidFill>
                <a:effectLst/>
                <a:latin typeface="Google Sans"/>
              </a:rPr>
              <a:t>The DSA is more consumer protection-focused, while the DMA is more competition-focused. </a:t>
            </a:r>
          </a:p>
          <a:p>
            <a:endParaRPr lang="en-US" b="0" i="0" dirty="0">
              <a:solidFill>
                <a:srgbClr val="400014"/>
              </a:solidFill>
              <a:effectLst/>
              <a:latin typeface="Google Sans"/>
            </a:endParaRPr>
          </a:p>
          <a:p>
            <a:r>
              <a:rPr lang="en-US" b="0" i="0" dirty="0">
                <a:solidFill>
                  <a:srgbClr val="400014"/>
                </a:solidFill>
                <a:effectLst/>
                <a:latin typeface="Google Sans"/>
              </a:rPr>
              <a:t>The DSA aims to create a safer digital environment and change the balance of power between big platforms and users. </a:t>
            </a:r>
          </a:p>
          <a:p>
            <a:endParaRPr lang="en-US" b="0" i="0" dirty="0">
              <a:solidFill>
                <a:srgbClr val="400014"/>
              </a:solidFill>
              <a:effectLst/>
              <a:latin typeface="Google Sans"/>
            </a:endParaRPr>
          </a:p>
          <a:p>
            <a:r>
              <a:rPr lang="en-US" b="0" i="0" dirty="0">
                <a:solidFill>
                  <a:srgbClr val="400014"/>
                </a:solidFill>
                <a:effectLst/>
                <a:latin typeface="Google Sans"/>
              </a:rPr>
              <a:t>The DMA aims to limit the power of big tech monopolies and open up the digital market.</a:t>
            </a:r>
          </a:p>
          <a:p>
            <a:endParaRPr lang="en-US" b="0" i="0" dirty="0">
              <a:solidFill>
                <a:srgbClr val="400014"/>
              </a:solidFill>
              <a:effectLst/>
              <a:latin typeface="Google Sans"/>
            </a:endParaRPr>
          </a:p>
          <a:p>
            <a:r>
              <a:rPr lang="en-GB" dirty="0"/>
              <a:t>The GDPR governs how personal data can be processed and transferred. The GDPR is considered the strongest privacy and security law in the world. It is based on six core principles: Lawfulness, fairness, and transparency, Purpose limitation, Data minimization, Accuracy, Storage limitation, Integrity and confidentiality, Accountability. </a:t>
            </a:r>
          </a:p>
        </p:txBody>
      </p:sp>
      <p:sp>
        <p:nvSpPr>
          <p:cNvPr id="4" name="Slide Number Placeholder 3"/>
          <p:cNvSpPr>
            <a:spLocks noGrp="1"/>
          </p:cNvSpPr>
          <p:nvPr>
            <p:ph type="sldNum" sz="quarter" idx="5"/>
          </p:nvPr>
        </p:nvSpPr>
        <p:spPr/>
        <p:txBody>
          <a:bodyPr/>
          <a:lstStyle/>
          <a:p>
            <a:fld id="{0D56BA45-1D32-5045-A256-713E716CE437}" type="slidenum">
              <a:rPr lang="en-GB" smtClean="0"/>
              <a:t>5</a:t>
            </a:fld>
            <a:endParaRPr lang="en-GB"/>
          </a:p>
        </p:txBody>
      </p:sp>
    </p:spTree>
    <p:extLst>
      <p:ext uri="{BB962C8B-B14F-4D97-AF65-F5344CB8AC3E}">
        <p14:creationId xmlns:p14="http://schemas.microsoft.com/office/powerpoint/2010/main" val="2990591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1F1F1F"/>
                </a:solidFill>
                <a:effectLst/>
                <a:latin typeface="Google Sans"/>
              </a:rPr>
              <a:t>Key Components:</a:t>
            </a:r>
          </a:p>
          <a:p>
            <a:pPr algn="l">
              <a:buFont typeface="Arial" panose="020B0604020202020204" pitchFamily="34" charset="0"/>
              <a:buChar char="•"/>
            </a:pPr>
            <a:r>
              <a:rPr lang="en-US" b="0" i="0" dirty="0">
                <a:solidFill>
                  <a:srgbClr val="1F1F1F"/>
                </a:solidFill>
                <a:effectLst/>
                <a:latin typeface="Google Sans"/>
              </a:rPr>
              <a:t>Risk-Based Approach: The AI Act classifies AI systems into four risk categories:</a:t>
            </a:r>
          </a:p>
          <a:p>
            <a:pPr marL="742950" lvl="1" indent="-285750" algn="l">
              <a:buFont typeface="Arial" panose="020B0604020202020204" pitchFamily="34" charset="0"/>
              <a:buChar char="•"/>
            </a:pPr>
            <a:r>
              <a:rPr lang="en-US" b="0" i="0" dirty="0">
                <a:solidFill>
                  <a:srgbClr val="1F1F1F"/>
                </a:solidFill>
                <a:effectLst/>
                <a:latin typeface="Google Sans"/>
              </a:rPr>
              <a:t>Unacceptable Risk: AI applications deemed to pose an unacceptable risk, such as social scoring systems, are outright banned.</a:t>
            </a:r>
          </a:p>
          <a:p>
            <a:pPr marL="742950" lvl="1" indent="-285750" algn="l">
              <a:buFont typeface="Arial" panose="020B0604020202020204" pitchFamily="34" charset="0"/>
              <a:buChar char="•"/>
            </a:pPr>
            <a:r>
              <a:rPr lang="en-US" b="0" i="0" dirty="0">
                <a:solidFill>
                  <a:srgbClr val="1F1F1F"/>
                </a:solidFill>
                <a:effectLst/>
                <a:latin typeface="Google Sans"/>
              </a:rPr>
              <a:t>High-Risk: AI systems used in critical areas like healthcare, employment, law enforcement, and education are subject to strict requirements. These include ensuring transparency, data quality, human oversight, and robustness.</a:t>
            </a:r>
          </a:p>
          <a:p>
            <a:pPr marL="742950" lvl="1" indent="-285750" algn="l">
              <a:buFont typeface="Arial" panose="020B0604020202020204" pitchFamily="34" charset="0"/>
              <a:buChar char="•"/>
            </a:pPr>
            <a:r>
              <a:rPr lang="en-US" b="0" i="0" dirty="0">
                <a:solidFill>
                  <a:srgbClr val="1F1F1F"/>
                </a:solidFill>
                <a:effectLst/>
                <a:latin typeface="Google Sans"/>
              </a:rPr>
              <a:t>Limited Risk: AI systems with specific transparency obligations (e.g., chatbots, deepfakes)</a:t>
            </a:r>
          </a:p>
          <a:p>
            <a:pPr marL="742950" lvl="1" indent="-285750" algn="l">
              <a:buFont typeface="Arial" panose="020B0604020202020204" pitchFamily="34" charset="0"/>
              <a:buChar char="•"/>
            </a:pPr>
            <a:r>
              <a:rPr lang="en-US" b="0" i="0" dirty="0">
                <a:solidFill>
                  <a:srgbClr val="1F1F1F"/>
                </a:solidFill>
                <a:effectLst/>
                <a:latin typeface="Google Sans"/>
              </a:rPr>
              <a:t>Minimal Risk: Most AI systems, like spam filters and AI-powered video games, fall under this category and face little regulation.</a:t>
            </a:r>
          </a:p>
          <a:p>
            <a:pPr algn="l">
              <a:buFont typeface="Arial" panose="020B0604020202020204" pitchFamily="34" charset="0"/>
              <a:buChar char="•"/>
            </a:pPr>
            <a:r>
              <a:rPr lang="en-US" b="0" i="0" dirty="0">
                <a:solidFill>
                  <a:srgbClr val="1F1F1F"/>
                </a:solidFill>
                <a:effectLst/>
                <a:latin typeface="Google Sans"/>
              </a:rPr>
              <a:t>Enforcement: The AI Act will be enforced through significant fines for non-compliance, mirroring the approach of the GDPR (General Data Protection Regulation).</a:t>
            </a:r>
          </a:p>
          <a:p>
            <a:pPr algn="l"/>
            <a:r>
              <a:rPr lang="en-US" b="0" i="0" dirty="0">
                <a:solidFill>
                  <a:srgbClr val="1F1F1F"/>
                </a:solidFill>
                <a:effectLst/>
                <a:latin typeface="Google Sans"/>
              </a:rPr>
              <a:t>Goals of the AI Act:</a:t>
            </a:r>
          </a:p>
          <a:p>
            <a:pPr algn="l">
              <a:buFont typeface="Arial" panose="020B0604020202020204" pitchFamily="34" charset="0"/>
              <a:buChar char="•"/>
            </a:pPr>
            <a:r>
              <a:rPr lang="en-US" b="0" i="0" dirty="0">
                <a:solidFill>
                  <a:srgbClr val="1F1F1F"/>
                </a:solidFill>
                <a:effectLst/>
                <a:latin typeface="Google Sans"/>
              </a:rPr>
              <a:t>Protecting Fundamental Rights: Guarantee the safety of AI systems and prevent discrimination or bias.</a:t>
            </a:r>
          </a:p>
          <a:p>
            <a:pPr algn="l">
              <a:buFont typeface="Arial" panose="020B0604020202020204" pitchFamily="34" charset="0"/>
              <a:buChar char="•"/>
            </a:pPr>
            <a:r>
              <a:rPr lang="en-US" b="0" i="0" dirty="0">
                <a:solidFill>
                  <a:srgbClr val="1F1F1F"/>
                </a:solidFill>
                <a:effectLst/>
                <a:latin typeface="Google Sans"/>
              </a:rPr>
              <a:t>Boosting Trust: Ensure transparency, accountability, and human oversight, building user confidence.</a:t>
            </a:r>
          </a:p>
          <a:p>
            <a:pPr algn="l">
              <a:buFont typeface="Arial" panose="020B0604020202020204" pitchFamily="34" charset="0"/>
              <a:buChar char="•"/>
            </a:pPr>
            <a:r>
              <a:rPr lang="en-US" b="0" i="0" dirty="0">
                <a:solidFill>
                  <a:srgbClr val="1F1F1F"/>
                </a:solidFill>
                <a:effectLst/>
                <a:latin typeface="Google Sans"/>
              </a:rPr>
              <a:t>Encouraging Innovation: Provide a clear regulatory framework to give businesses and developers the legal certainty needed to innovate with AI responsibly.</a:t>
            </a:r>
          </a:p>
          <a:p>
            <a:pPr algn="l">
              <a:buFont typeface="Arial" panose="020B0604020202020204" pitchFamily="34" charset="0"/>
              <a:buChar char="•"/>
            </a:pPr>
            <a:r>
              <a:rPr lang="en-US" b="0" i="0" dirty="0">
                <a:solidFill>
                  <a:srgbClr val="1F1F1F"/>
                </a:solidFill>
                <a:effectLst/>
                <a:latin typeface="Google Sans"/>
              </a:rPr>
              <a:t>Global Leadership: Position the EU to set global standards for ethical AI development and deployment.</a:t>
            </a:r>
          </a:p>
        </p:txBody>
      </p:sp>
      <p:sp>
        <p:nvSpPr>
          <p:cNvPr id="4" name="Slide Number Placeholder 3"/>
          <p:cNvSpPr>
            <a:spLocks noGrp="1"/>
          </p:cNvSpPr>
          <p:nvPr>
            <p:ph type="sldNum" sz="quarter" idx="5"/>
          </p:nvPr>
        </p:nvSpPr>
        <p:spPr/>
        <p:txBody>
          <a:bodyPr/>
          <a:lstStyle/>
          <a:p>
            <a:fld id="{0D56BA45-1D32-5045-A256-713E716CE437}" type="slidenum">
              <a:rPr lang="en-GB" smtClean="0"/>
              <a:t>6</a:t>
            </a:fld>
            <a:endParaRPr lang="en-GB"/>
          </a:p>
        </p:txBody>
      </p:sp>
    </p:spTree>
    <p:extLst>
      <p:ext uri="{BB962C8B-B14F-4D97-AF65-F5344CB8AC3E}">
        <p14:creationId xmlns:p14="http://schemas.microsoft.com/office/powerpoint/2010/main" val="2159083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00014"/>
                </a:solidFill>
                <a:effectLst/>
                <a:latin typeface="Google Sans"/>
              </a:rPr>
              <a:t>Algorithmic Accountability Act of 2022: This bill requires companies to conduct impact assessments for high-risk automated systems, including AI.</a:t>
            </a:r>
          </a:p>
          <a:p>
            <a:endParaRPr lang="en-US" b="0" i="0" dirty="0">
              <a:solidFill>
                <a:srgbClr val="400014"/>
              </a:solidFill>
              <a:effectLst/>
              <a:latin typeface="Google Sans"/>
            </a:endParaRPr>
          </a:p>
          <a:p>
            <a:r>
              <a:rPr lang="en-US" b="0" i="0" dirty="0">
                <a:solidFill>
                  <a:srgbClr val="400014"/>
                </a:solidFill>
                <a:effectLst/>
                <a:latin typeface="Google Sans"/>
              </a:rPr>
              <a:t>The Algorithmic Justice and Online Platform Transparency Act of 2022: Focuses on transparency and accountability of AI systems used by large online platforms.</a:t>
            </a:r>
          </a:p>
          <a:p>
            <a:endParaRPr lang="en-US" b="0" i="0" dirty="0">
              <a:solidFill>
                <a:srgbClr val="400014"/>
              </a:solidFill>
              <a:effectLst/>
              <a:latin typeface="Google Sans"/>
            </a:endParaRPr>
          </a:p>
          <a:p>
            <a:r>
              <a:rPr lang="en-US" b="0" i="0" dirty="0">
                <a:solidFill>
                  <a:srgbClr val="400014"/>
                </a:solidFill>
                <a:effectLst/>
                <a:latin typeface="Google Sans"/>
              </a:rPr>
              <a:t>The National Artificial Intelligence Act of 2021 A proposed framework for coordinating AI research, development, and standards across multiple federal agencies.</a:t>
            </a:r>
            <a:endParaRPr lang="en-GB" dirty="0"/>
          </a:p>
        </p:txBody>
      </p:sp>
      <p:sp>
        <p:nvSpPr>
          <p:cNvPr id="4" name="Slide Number Placeholder 3"/>
          <p:cNvSpPr>
            <a:spLocks noGrp="1"/>
          </p:cNvSpPr>
          <p:nvPr>
            <p:ph type="sldNum" sz="quarter" idx="5"/>
          </p:nvPr>
        </p:nvSpPr>
        <p:spPr/>
        <p:txBody>
          <a:bodyPr/>
          <a:lstStyle/>
          <a:p>
            <a:fld id="{0D56BA45-1D32-5045-A256-713E716CE437}" type="slidenum">
              <a:rPr lang="en-GB" smtClean="0"/>
              <a:t>7</a:t>
            </a:fld>
            <a:endParaRPr lang="en-GB"/>
          </a:p>
        </p:txBody>
      </p:sp>
    </p:spTree>
    <p:extLst>
      <p:ext uri="{BB962C8B-B14F-4D97-AF65-F5344CB8AC3E}">
        <p14:creationId xmlns:p14="http://schemas.microsoft.com/office/powerpoint/2010/main" val="2819193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56BA45-1D32-5045-A256-713E716CE437}" type="slidenum">
              <a:rPr lang="en-GB" smtClean="0"/>
              <a:t>8</a:t>
            </a:fld>
            <a:endParaRPr lang="en-GB"/>
          </a:p>
        </p:txBody>
      </p:sp>
    </p:spTree>
    <p:extLst>
      <p:ext uri="{BB962C8B-B14F-4D97-AF65-F5344CB8AC3E}">
        <p14:creationId xmlns:p14="http://schemas.microsoft.com/office/powerpoint/2010/main" val="2959321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56BA45-1D32-5045-A256-713E716CE437}" type="slidenum">
              <a:rPr lang="en-GB" smtClean="0"/>
              <a:t>9</a:t>
            </a:fld>
            <a:endParaRPr lang="en-GB"/>
          </a:p>
        </p:txBody>
      </p:sp>
    </p:spTree>
    <p:extLst>
      <p:ext uri="{BB962C8B-B14F-4D97-AF65-F5344CB8AC3E}">
        <p14:creationId xmlns:p14="http://schemas.microsoft.com/office/powerpoint/2010/main" val="1571819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7883C98-F910-4358-94F9-40A7B6DCC40E}"/>
              </a:ext>
            </a:extLst>
          </p:cNvPr>
          <p:cNvSpPr>
            <a:spLocks noGrp="1"/>
          </p:cNvSpPr>
          <p:nvPr>
            <p:ph type="pic" sz="quarter" idx="10"/>
          </p:nvPr>
        </p:nvSpPr>
        <p:spPr>
          <a:xfrm>
            <a:off x="0" y="1306513"/>
            <a:ext cx="12192000" cy="5551487"/>
          </a:xfrm>
        </p:spPr>
        <p:txBody>
          <a:bodyPr/>
          <a:lstStyle/>
          <a:p>
            <a:endParaRPr lang="en-US"/>
          </a:p>
        </p:txBody>
      </p:sp>
    </p:spTree>
    <p:extLst>
      <p:ext uri="{BB962C8B-B14F-4D97-AF65-F5344CB8AC3E}">
        <p14:creationId xmlns:p14="http://schemas.microsoft.com/office/powerpoint/2010/main" val="85260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5C1-0241-40A8-A05A-CE2C146C31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1609F-4F80-4299-B0C9-171EF04202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03190-FCB1-43E1-993A-6583FE4D7603}"/>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5" name="Footer Placeholder 4">
            <a:extLst>
              <a:ext uri="{FF2B5EF4-FFF2-40B4-BE49-F238E27FC236}">
                <a16:creationId xmlns:a16="http://schemas.microsoft.com/office/drawing/2014/main" id="{EF4903C5-6769-497F-8320-8DE30DC73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A0431-398D-48E8-A819-0C58E3B0C92C}"/>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259919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7FF310-6E9B-4DBC-861B-57BF5D7B44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9B743-91DF-40FC-8E6A-6B464B1FD8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202AC5-E34B-45FF-B8A0-E4ADBB692C1A}"/>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5" name="Footer Placeholder 4">
            <a:extLst>
              <a:ext uri="{FF2B5EF4-FFF2-40B4-BE49-F238E27FC236}">
                <a16:creationId xmlns:a16="http://schemas.microsoft.com/office/drawing/2014/main" id="{7B545DAE-67D9-4857-856A-8700BAB9D4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C3569-FB79-4410-998E-F6C8CC8E7D69}"/>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623720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27B6D-8E29-49B2-8858-15A91CE9F3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977A45-B4E2-4815-80D6-65EDC991AD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CAA852-C49E-4FE5-9A76-BBDF681CC449}"/>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5" name="Footer Placeholder 4">
            <a:extLst>
              <a:ext uri="{FF2B5EF4-FFF2-40B4-BE49-F238E27FC236}">
                <a16:creationId xmlns:a16="http://schemas.microsoft.com/office/drawing/2014/main" id="{014AAF7D-D5F0-4759-A2D4-B8B409885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18D5D0-1E62-4D5D-82D8-98C18E563C47}"/>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591476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C79CA-9345-45E7-AD5B-744DB72C43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5C6678-75AE-4CFA-ADA9-BA95E01BAA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6AFF20-F56E-4EBF-ABE6-23F4FB85B576}"/>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5" name="Footer Placeholder 4">
            <a:extLst>
              <a:ext uri="{FF2B5EF4-FFF2-40B4-BE49-F238E27FC236}">
                <a16:creationId xmlns:a16="http://schemas.microsoft.com/office/drawing/2014/main" id="{EE7ED1E3-23EE-4849-9212-8D7BD1CAAB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A4D17-DF72-4605-8667-7BFFB6405794}"/>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817813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CB553-199A-41CC-9637-B100BE909A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3DE3F7-3564-473A-A384-011EFC4B0A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F01AEC-AD48-4D72-8311-91E4EF7119DA}"/>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5" name="Footer Placeholder 4">
            <a:extLst>
              <a:ext uri="{FF2B5EF4-FFF2-40B4-BE49-F238E27FC236}">
                <a16:creationId xmlns:a16="http://schemas.microsoft.com/office/drawing/2014/main" id="{66891787-5D8A-4CB4-8B4D-D31BF06FD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D380E-B121-4C3D-9799-A95D897DAC4D}"/>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568040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33F6-61FD-4255-96DD-DC9E7556E1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BA20BB-3394-43F0-B78B-73A3C03675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559D8C-1106-47A0-A0CB-4000648267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7A3D0E-373A-4DF8-9BDA-1A98F7755E9A}"/>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6" name="Footer Placeholder 5">
            <a:extLst>
              <a:ext uri="{FF2B5EF4-FFF2-40B4-BE49-F238E27FC236}">
                <a16:creationId xmlns:a16="http://schemas.microsoft.com/office/drawing/2014/main" id="{3CEF5060-0964-47D6-9721-27E5297197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C398F6-F1BA-4DAB-82B5-329BA08A6A99}"/>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2319003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A493-AFB3-4ED6-A240-0518F69867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8EED7A-66EF-421C-9B4F-FB3843C2A8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D6FC4A-0B63-4D42-961C-C292AA5E218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6AA7AA-C65D-4842-B5A7-AC72B68875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D99E86-BB4C-433C-A2CB-C36A93F05F2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328E8B-4F60-40F5-9C58-480C184805C8}"/>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8" name="Footer Placeholder 7">
            <a:extLst>
              <a:ext uri="{FF2B5EF4-FFF2-40B4-BE49-F238E27FC236}">
                <a16:creationId xmlns:a16="http://schemas.microsoft.com/office/drawing/2014/main" id="{6B99CE3D-4EA8-488A-8DF8-4E815BAD88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905025-AD12-4D12-AAA5-CCD78D3746C7}"/>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3109853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2468D-3884-4854-9D6E-2D3CEC494D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07B8A8-EA57-4687-98A4-3B249B161199}"/>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4" name="Footer Placeholder 3">
            <a:extLst>
              <a:ext uri="{FF2B5EF4-FFF2-40B4-BE49-F238E27FC236}">
                <a16:creationId xmlns:a16="http://schemas.microsoft.com/office/drawing/2014/main" id="{EC5CEEC5-90DE-4F1A-8667-D23B2CC31E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1A73A7-7384-4455-9C7D-EE42371D3161}"/>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4015692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7EABA2-A28E-45FE-B37C-CACA7513EFED}"/>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3" name="Footer Placeholder 2">
            <a:extLst>
              <a:ext uri="{FF2B5EF4-FFF2-40B4-BE49-F238E27FC236}">
                <a16:creationId xmlns:a16="http://schemas.microsoft.com/office/drawing/2014/main" id="{41F0422D-3B10-4D67-BF10-D4E187A907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E84C83-831A-46E3-A77D-42553291CB54}"/>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908371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4F0B4-93CD-46AC-BAA2-00B1BE74E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0BF6EA-AAAF-4F1A-A621-806FB7045F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C42B7E-D648-4746-B9F5-3225C3E45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3700FB-C6E5-4260-B836-25617CDAB5C6}"/>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6" name="Footer Placeholder 5">
            <a:extLst>
              <a:ext uri="{FF2B5EF4-FFF2-40B4-BE49-F238E27FC236}">
                <a16:creationId xmlns:a16="http://schemas.microsoft.com/office/drawing/2014/main" id="{ABF137DC-21F2-42E5-B0F2-40EB6579B2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59BF81-0836-4EC9-BC1E-6B3C35A1FF55}"/>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2793388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2A5A-1AD6-41A1-8A9C-ADCD0B6BE2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A10B8B-D2A2-45E5-A128-E0FFBE6607B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FFB75-9D18-4BD5-BB0E-1405169FBB5C}"/>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5" name="Footer Placeholder 4">
            <a:extLst>
              <a:ext uri="{FF2B5EF4-FFF2-40B4-BE49-F238E27FC236}">
                <a16:creationId xmlns:a16="http://schemas.microsoft.com/office/drawing/2014/main" id="{A4D58660-32DA-4BE7-87E5-433172BAF5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3DB9C-6AAB-4D32-AA9E-0D1DFE965BBB}"/>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26956620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3DF1-2A76-471F-A277-2188373C2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ABA6FE-961C-4715-9002-7846646559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9BBBEF-E5E3-478F-9EA8-202525292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B1E04B-AF87-4FBF-95DB-9F5D0CAF50A1}"/>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6" name="Footer Placeholder 5">
            <a:extLst>
              <a:ext uri="{FF2B5EF4-FFF2-40B4-BE49-F238E27FC236}">
                <a16:creationId xmlns:a16="http://schemas.microsoft.com/office/drawing/2014/main" id="{06402D42-1556-4066-8720-5FD8990B1F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DE7EFB-E462-4A4F-9AC0-326FFC6E8118}"/>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1967104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9B20-45C2-46C4-BC8F-6C648089D1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DBDC0B-D4CF-4680-8065-D2B94D2017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36323-4B01-4BF8-9C61-F2B05A0AC3E9}"/>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5" name="Footer Placeholder 4">
            <a:extLst>
              <a:ext uri="{FF2B5EF4-FFF2-40B4-BE49-F238E27FC236}">
                <a16:creationId xmlns:a16="http://schemas.microsoft.com/office/drawing/2014/main" id="{29D25852-EC3D-4FBD-B96E-C6BBE10C9B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FA2D4-544E-4790-A893-55EF83365919}"/>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537233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D62D52-77A6-48F6-8D87-7017603647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1DF3B3-7C06-4BBE-B86C-72A7B54329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F33A3-2CBE-4D2E-9F8E-F89C2EDEF3B7}"/>
              </a:ext>
            </a:extLst>
          </p:cNvPr>
          <p:cNvSpPr>
            <a:spLocks noGrp="1"/>
          </p:cNvSpPr>
          <p:nvPr>
            <p:ph type="dt" sz="half" idx="10"/>
          </p:nvPr>
        </p:nvSpPr>
        <p:spPr/>
        <p:txBody>
          <a:bodyPr/>
          <a:lstStyle/>
          <a:p>
            <a:fld id="{99960827-D15D-47E3-A7D7-4EA733BFE1B5}" type="datetimeFigureOut">
              <a:rPr lang="en-US" smtClean="0"/>
              <a:t>3/19/24</a:t>
            </a:fld>
            <a:endParaRPr lang="en-US"/>
          </a:p>
        </p:txBody>
      </p:sp>
      <p:sp>
        <p:nvSpPr>
          <p:cNvPr id="5" name="Footer Placeholder 4">
            <a:extLst>
              <a:ext uri="{FF2B5EF4-FFF2-40B4-BE49-F238E27FC236}">
                <a16:creationId xmlns:a16="http://schemas.microsoft.com/office/drawing/2014/main" id="{8E6D9F28-F3B7-4C9F-86BA-B0526D18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AD9560-14F0-4BC2-9A30-AD4C6FAE6A3C}"/>
              </a:ext>
            </a:extLst>
          </p:cNvPr>
          <p:cNvSpPr>
            <a:spLocks noGrp="1"/>
          </p:cNvSpPr>
          <p:nvPr>
            <p:ph type="sldNum" sz="quarter" idx="12"/>
          </p:nvPr>
        </p:nvSpPr>
        <p:spPr/>
        <p:txBody>
          <a:bodyPr/>
          <a:lstStyle/>
          <a:p>
            <a:fld id="{72BE7B9D-0770-4262-BEB3-C6AB74750405}" type="slidenum">
              <a:rPr lang="en-US" smtClean="0"/>
              <a:t>‹#›</a:t>
            </a:fld>
            <a:endParaRPr lang="en-US"/>
          </a:p>
        </p:txBody>
      </p:sp>
    </p:spTree>
    <p:extLst>
      <p:ext uri="{BB962C8B-B14F-4D97-AF65-F5344CB8AC3E}">
        <p14:creationId xmlns:p14="http://schemas.microsoft.com/office/powerpoint/2010/main" val="127657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68C3-542F-44C9-96A1-F0C2A16BE6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FA4C16-D351-4F65-89FB-DBACEB36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400900-6EA7-497D-8795-24333B91C4B8}"/>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5" name="Footer Placeholder 4">
            <a:extLst>
              <a:ext uri="{FF2B5EF4-FFF2-40B4-BE49-F238E27FC236}">
                <a16:creationId xmlns:a16="http://schemas.microsoft.com/office/drawing/2014/main" id="{B2589797-B810-4869-A342-2FF41F004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34DCA-3EA9-4C80-800B-09F28412179A}"/>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156228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779D-B1AF-41FB-8DC3-8A054CB9D1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EB5D0B-F989-473B-A4A6-5FAC55B923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35947-BD81-4192-9D64-4C21EB384B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3584CA-3714-455D-A3CA-D75BB40CD148}"/>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6" name="Footer Placeholder 5">
            <a:extLst>
              <a:ext uri="{FF2B5EF4-FFF2-40B4-BE49-F238E27FC236}">
                <a16:creationId xmlns:a16="http://schemas.microsoft.com/office/drawing/2014/main" id="{86DA00D0-1704-4E75-A9B7-A7B79A0B1B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F2CF52-148A-4C43-8039-C048C0793422}"/>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391374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29A19-02B6-4398-9A69-495F903BC8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6F746E-2B25-4DB7-A428-C446904C6B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A87C10-7DD4-455A-BD08-895443C0E4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E23AD0-8756-4539-9DFC-1ABD7705EE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CE2AF7-2D0C-4AEA-9F87-B1DD3323E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FF278-6076-41A4-AEE9-D12E26FC6794}"/>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8" name="Footer Placeholder 7">
            <a:extLst>
              <a:ext uri="{FF2B5EF4-FFF2-40B4-BE49-F238E27FC236}">
                <a16:creationId xmlns:a16="http://schemas.microsoft.com/office/drawing/2014/main" id="{FE4DE55C-B447-481F-941F-DD79A16C3B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AED2C4-F043-4BA2-9296-0282AA280434}"/>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1659130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9FDF3-3D85-42EE-9075-765365697E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1451E7-C2D6-4F80-9059-9C6F05F0D351}"/>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4" name="Footer Placeholder 3">
            <a:extLst>
              <a:ext uri="{FF2B5EF4-FFF2-40B4-BE49-F238E27FC236}">
                <a16:creationId xmlns:a16="http://schemas.microsoft.com/office/drawing/2014/main" id="{FB3E5E42-82FD-4552-A39B-30CDEECCCE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F64044-42D3-4F0F-9779-43D8C6C88A68}"/>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310422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286019-7FC2-437E-9510-C0FA926FC6E5}"/>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3" name="Footer Placeholder 2">
            <a:extLst>
              <a:ext uri="{FF2B5EF4-FFF2-40B4-BE49-F238E27FC236}">
                <a16:creationId xmlns:a16="http://schemas.microsoft.com/office/drawing/2014/main" id="{29F7FF08-2C8C-42D3-A5FC-62AE468A2C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187C79-3325-44AC-963D-1954E981FB6B}"/>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178433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8373-7CF9-40A6-8CC7-356A12CD7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991DA-5705-45B6-BF52-02128B5859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5ECFB6-AB8D-4B00-A268-B6F3B9672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7FF719-B1E3-446D-9ED6-DAD6B9690AEE}"/>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6" name="Footer Placeholder 5">
            <a:extLst>
              <a:ext uri="{FF2B5EF4-FFF2-40B4-BE49-F238E27FC236}">
                <a16:creationId xmlns:a16="http://schemas.microsoft.com/office/drawing/2014/main" id="{C3F9601C-A82B-4A86-B2E1-3A418859B4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168E26-49E5-4865-B763-E91C2422FDA4}"/>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40720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CA612-4B23-4A8B-BECA-98D68CD7E9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EBE2B4-1D2B-4A89-AC5B-3D2F644764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AF787-6C7E-4609-BFF8-DC1E90DC7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BCE61B-C032-4883-AB6E-F89465B3A2B5}"/>
              </a:ext>
            </a:extLst>
          </p:cNvPr>
          <p:cNvSpPr>
            <a:spLocks noGrp="1"/>
          </p:cNvSpPr>
          <p:nvPr>
            <p:ph type="dt" sz="half" idx="10"/>
          </p:nvPr>
        </p:nvSpPr>
        <p:spPr/>
        <p:txBody>
          <a:bodyPr/>
          <a:lstStyle/>
          <a:p>
            <a:fld id="{37954404-3100-46B0-87EF-D5EA07BA75ED}" type="datetimeFigureOut">
              <a:rPr lang="en-US" smtClean="0"/>
              <a:pPr/>
              <a:t>3/19/24</a:t>
            </a:fld>
            <a:endParaRPr lang="en-US"/>
          </a:p>
        </p:txBody>
      </p:sp>
      <p:sp>
        <p:nvSpPr>
          <p:cNvPr id="6" name="Footer Placeholder 5">
            <a:extLst>
              <a:ext uri="{FF2B5EF4-FFF2-40B4-BE49-F238E27FC236}">
                <a16:creationId xmlns:a16="http://schemas.microsoft.com/office/drawing/2014/main" id="{5D04B4F7-25BF-43D5-8A7C-DA038C5BB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F4067-737A-4572-8766-C207D400C99B}"/>
              </a:ext>
            </a:extLst>
          </p:cNvPr>
          <p:cNvSpPr>
            <a:spLocks noGrp="1"/>
          </p:cNvSpPr>
          <p:nvPr>
            <p:ph type="sldNum" sz="quarter" idx="12"/>
          </p:nvPr>
        </p:nvSpPr>
        <p:spPr/>
        <p:txBody>
          <a:bodyPr/>
          <a:lstStyle/>
          <a:p>
            <a:fld id="{961E0DA8-AC27-403E-90E8-404BCA9BAC80}" type="slidenum">
              <a:rPr lang="en-US" smtClean="0"/>
              <a:pPr/>
              <a:t>‹#›</a:t>
            </a:fld>
            <a:endParaRPr lang="en-US"/>
          </a:p>
        </p:txBody>
      </p:sp>
    </p:spTree>
    <p:extLst>
      <p:ext uri="{BB962C8B-B14F-4D97-AF65-F5344CB8AC3E}">
        <p14:creationId xmlns:p14="http://schemas.microsoft.com/office/powerpoint/2010/main" val="246941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6E8647-56AD-4330-B207-47213A5036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BE2B57-3F1C-48B4-AA5A-BB0EC60732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49DEE-CB30-41AE-813F-9483EA5C3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54404-3100-46B0-87EF-D5EA07BA75ED}" type="datetimeFigureOut">
              <a:rPr lang="en-US" smtClean="0"/>
              <a:pPr/>
              <a:t>3/19/24</a:t>
            </a:fld>
            <a:endParaRPr lang="en-US"/>
          </a:p>
        </p:txBody>
      </p:sp>
      <p:sp>
        <p:nvSpPr>
          <p:cNvPr id="5" name="Footer Placeholder 4">
            <a:extLst>
              <a:ext uri="{FF2B5EF4-FFF2-40B4-BE49-F238E27FC236}">
                <a16:creationId xmlns:a16="http://schemas.microsoft.com/office/drawing/2014/main" id="{8E5267ED-AE67-49DE-8C1F-22764F38AF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761221-0CFF-4660-84D1-C51FAACEBB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E0DA8-AC27-403E-90E8-404BCA9BAC80}" type="slidenum">
              <a:rPr lang="en-US" smtClean="0"/>
              <a:pPr/>
              <a:t>‹#›</a:t>
            </a:fld>
            <a:endParaRPr lang="en-US"/>
          </a:p>
        </p:txBody>
      </p:sp>
    </p:spTree>
    <p:extLst>
      <p:ext uri="{BB962C8B-B14F-4D97-AF65-F5344CB8AC3E}">
        <p14:creationId xmlns:p14="http://schemas.microsoft.com/office/powerpoint/2010/main" val="1655035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A317E3-5993-41BA-9B67-6D56D5E117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709BBC-2CA6-409B-9C6B-204635904D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0DCAC-FE22-4465-94C1-AE6DE0E83D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60827-D15D-47E3-A7D7-4EA733BFE1B5}" type="datetimeFigureOut">
              <a:rPr lang="en-US" smtClean="0"/>
              <a:t>3/19/24</a:t>
            </a:fld>
            <a:endParaRPr lang="en-US"/>
          </a:p>
        </p:txBody>
      </p:sp>
      <p:sp>
        <p:nvSpPr>
          <p:cNvPr id="5" name="Footer Placeholder 4">
            <a:extLst>
              <a:ext uri="{FF2B5EF4-FFF2-40B4-BE49-F238E27FC236}">
                <a16:creationId xmlns:a16="http://schemas.microsoft.com/office/drawing/2014/main" id="{ECDF8F74-C59B-4CB1-9AC3-320C72E14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AA136B-BA47-4A7B-91B0-E98061E12E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E7B9D-0770-4262-BEB3-C6AB74750405}" type="slidenum">
              <a:rPr lang="en-US" smtClean="0"/>
              <a:t>‹#›</a:t>
            </a:fld>
            <a:endParaRPr lang="en-US"/>
          </a:p>
        </p:txBody>
      </p:sp>
    </p:spTree>
    <p:extLst>
      <p:ext uri="{BB962C8B-B14F-4D97-AF65-F5344CB8AC3E}">
        <p14:creationId xmlns:p14="http://schemas.microsoft.com/office/powerpoint/2010/main" val="3642071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9.xml"/><Relationship Id="rId1" Type="http://schemas.openxmlformats.org/officeDocument/2006/relationships/tags" Target="../tags/tag3.xml"/><Relationship Id="rId6" Type="http://schemas.openxmlformats.org/officeDocument/2006/relationships/image" Target="../media/image4.jpg_large"/><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8.xml"/><Relationship Id="rId1" Type="http://schemas.openxmlformats.org/officeDocument/2006/relationships/tags" Target="../tags/tag5.xml"/><Relationship Id="rId6" Type="http://schemas.openxmlformats.org/officeDocument/2006/relationships/image" Target="../media/image6.png"/><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5242"/>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Public Institutions</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070B861E-66B6-4EAE-826B-0BAFF421128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9566" y="550425"/>
            <a:ext cx="2719724" cy="493002"/>
          </a:xfrm>
          <a:prstGeom prst="rect">
            <a:avLst/>
          </a:prstGeom>
        </p:spPr>
      </p:pic>
      <p:sp>
        <p:nvSpPr>
          <p:cNvPr id="4" name="Title 3">
            <a:extLst>
              <a:ext uri="{FF2B5EF4-FFF2-40B4-BE49-F238E27FC236}">
                <a16:creationId xmlns:a16="http://schemas.microsoft.com/office/drawing/2014/main" id="{B7C79028-60F3-C637-A5F9-D5817EB8D2E2}"/>
              </a:ext>
            </a:extLst>
          </p:cNvPr>
          <p:cNvSpPr>
            <a:spLocks noGrp="1"/>
          </p:cNvSpPr>
          <p:nvPr>
            <p:ph type="title"/>
          </p:nvPr>
        </p:nvSpPr>
        <p:spPr>
          <a:xfrm>
            <a:off x="833544" y="1253661"/>
            <a:ext cx="10515600" cy="1325563"/>
          </a:xfrm>
        </p:spPr>
        <p:txBody>
          <a:bodyPr/>
          <a:lstStyle/>
          <a:p>
            <a:r>
              <a:rPr lang="en-GB" b="1" dirty="0">
                <a:latin typeface="Roboto" panose="02000000000000000000" pitchFamily="2" charset="0"/>
                <a:ea typeface="Roboto" panose="02000000000000000000" pitchFamily="2" charset="0"/>
                <a:cs typeface="Roboto" panose="02000000000000000000" pitchFamily="2" charset="0"/>
              </a:rPr>
              <a:t>The Emerging AI Regulatory Environment</a:t>
            </a:r>
          </a:p>
        </p:txBody>
      </p:sp>
    </p:spTree>
    <p:custDataLst>
      <p:tags r:id="rId1"/>
    </p:custDataLst>
    <p:extLst>
      <p:ext uri="{BB962C8B-B14F-4D97-AF65-F5344CB8AC3E}">
        <p14:creationId xmlns:p14="http://schemas.microsoft.com/office/powerpoint/2010/main" val="386287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5242"/>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Public Institutions</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070B861E-66B6-4EAE-826B-0BAFF421128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9566" y="550425"/>
            <a:ext cx="2719724" cy="493002"/>
          </a:xfrm>
          <a:prstGeom prst="rect">
            <a:avLst/>
          </a:prstGeom>
        </p:spPr>
      </p:pic>
      <p:sp>
        <p:nvSpPr>
          <p:cNvPr id="4" name="Title 3">
            <a:extLst>
              <a:ext uri="{FF2B5EF4-FFF2-40B4-BE49-F238E27FC236}">
                <a16:creationId xmlns:a16="http://schemas.microsoft.com/office/drawing/2014/main" id="{B7C79028-60F3-C637-A5F9-D5817EB8D2E2}"/>
              </a:ext>
            </a:extLst>
          </p:cNvPr>
          <p:cNvSpPr>
            <a:spLocks noGrp="1"/>
          </p:cNvSpPr>
          <p:nvPr>
            <p:ph type="title"/>
          </p:nvPr>
        </p:nvSpPr>
        <p:spPr/>
        <p:txBody>
          <a:bodyPr>
            <a:normAutofit/>
          </a:bodyPr>
          <a:lstStyle/>
          <a:p>
            <a:r>
              <a:rPr lang="en-GB" sz="3500" b="1" dirty="0">
                <a:latin typeface="Roboto" panose="02000000000000000000" pitchFamily="2" charset="0"/>
                <a:ea typeface="Roboto" panose="02000000000000000000" pitchFamily="2" charset="0"/>
                <a:cs typeface="Roboto" panose="02000000000000000000" pitchFamily="2" charset="0"/>
              </a:rPr>
              <a:t>Context</a:t>
            </a:r>
          </a:p>
        </p:txBody>
      </p:sp>
      <p:sp>
        <p:nvSpPr>
          <p:cNvPr id="7" name="Text Placeholder 6">
            <a:extLst>
              <a:ext uri="{FF2B5EF4-FFF2-40B4-BE49-F238E27FC236}">
                <a16:creationId xmlns:a16="http://schemas.microsoft.com/office/drawing/2014/main" id="{27CB2C2C-EBCD-404C-73B6-CA49993F7B10}"/>
              </a:ext>
            </a:extLst>
          </p:cNvPr>
          <p:cNvSpPr>
            <a:spLocks noGrp="1"/>
          </p:cNvSpPr>
          <p:nvPr>
            <p:ph type="body" sz="half" idx="2"/>
          </p:nvPr>
        </p:nvSpPr>
        <p:spPr>
          <a:xfrm>
            <a:off x="839788" y="2057399"/>
            <a:ext cx="5582277" cy="4077123"/>
          </a:xfrm>
        </p:spPr>
        <p:txBody>
          <a:bodyPr/>
          <a:lstStyle/>
          <a:p>
            <a:pPr marL="285750" indent="-285750">
              <a:buFontTx/>
              <a:buChar char="-"/>
            </a:pPr>
            <a:r>
              <a:rPr lang="en-GB" sz="2800" dirty="0">
                <a:latin typeface="Roboto" panose="02000000000000000000" pitchFamily="2" charset="0"/>
                <a:ea typeface="Roboto" panose="02000000000000000000" pitchFamily="2" charset="0"/>
                <a:cs typeface="Roboto" panose="02000000000000000000" pitchFamily="2" charset="0"/>
              </a:rPr>
              <a:t>Increasing pace of improvement in AI systems </a:t>
            </a:r>
          </a:p>
          <a:p>
            <a:pPr marL="285750" indent="-285750">
              <a:buFontTx/>
              <a:buChar char="-"/>
            </a:pPr>
            <a:r>
              <a:rPr lang="en-GB" sz="2800" dirty="0">
                <a:latin typeface="Roboto" panose="02000000000000000000" pitchFamily="2" charset="0"/>
                <a:ea typeface="Roboto" panose="02000000000000000000" pitchFamily="2" charset="0"/>
                <a:cs typeface="Roboto" panose="02000000000000000000" pitchFamily="2" charset="0"/>
              </a:rPr>
              <a:t>50% of AI experts believe unaided machines will be able to do every task better and more cheaply than humans by 2061 or earlier; 90% within a century </a:t>
            </a:r>
            <a:r>
              <a:rPr lang="en-GB" sz="2800" dirty="0">
                <a:solidFill>
                  <a:schemeClr val="accent3"/>
                </a:solidFill>
                <a:latin typeface="Roboto" panose="02000000000000000000" pitchFamily="2" charset="0"/>
                <a:ea typeface="Roboto" panose="02000000000000000000" pitchFamily="2" charset="0"/>
                <a:cs typeface="Roboto" panose="02000000000000000000" pitchFamily="2" charset="0"/>
              </a:rPr>
              <a:t>(Katja Grace et al. 2022)</a:t>
            </a:r>
          </a:p>
          <a:p>
            <a:endParaRPr lang="en-GB" dirty="0">
              <a:latin typeface="Roboto" panose="02000000000000000000" pitchFamily="2" charset="0"/>
              <a:ea typeface="Roboto" panose="02000000000000000000" pitchFamily="2" charset="0"/>
              <a:cs typeface="Roboto" panose="02000000000000000000" pitchFamily="2" charset="0"/>
            </a:endParaRPr>
          </a:p>
        </p:txBody>
      </p:sp>
      <p:pic>
        <p:nvPicPr>
          <p:cNvPr id="24" name="Picture 23" descr="A graph of a graph of a person's performance&#10;&#10;Description automatically generated with medium confidence">
            <a:extLst>
              <a:ext uri="{FF2B5EF4-FFF2-40B4-BE49-F238E27FC236}">
                <a16:creationId xmlns:a16="http://schemas.microsoft.com/office/drawing/2014/main" id="{39FC46AA-9E66-48E0-C9EE-50775638AD0D}"/>
              </a:ext>
            </a:extLst>
          </p:cNvPr>
          <p:cNvPicPr>
            <a:picLocks noChangeAspect="1"/>
          </p:cNvPicPr>
          <p:nvPr/>
        </p:nvPicPr>
        <p:blipFill rotWithShape="1">
          <a:blip r:embed="rId6">
            <a:extLst>
              <a:ext uri="{28A0092B-C50C-407E-A947-70E740481C1C}">
                <a14:useLocalDpi xmlns:a14="http://schemas.microsoft.com/office/drawing/2010/main" val="0"/>
              </a:ext>
            </a:extLst>
          </a:blip>
          <a:srcRect t="16410" b="-1"/>
          <a:stretch/>
        </p:blipFill>
        <p:spPr>
          <a:xfrm>
            <a:off x="6422065" y="943665"/>
            <a:ext cx="5132791" cy="5295370"/>
          </a:xfrm>
          <a:prstGeom prst="rect">
            <a:avLst/>
          </a:prstGeom>
        </p:spPr>
      </p:pic>
    </p:spTree>
    <p:custDataLst>
      <p:tags r:id="rId1"/>
    </p:custDataLst>
    <p:extLst>
      <p:ext uri="{BB962C8B-B14F-4D97-AF65-F5344CB8AC3E}">
        <p14:creationId xmlns:p14="http://schemas.microsoft.com/office/powerpoint/2010/main" val="313030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5242"/>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Public Institutions</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070B861E-66B6-4EAE-826B-0BAFF421128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9566" y="550425"/>
            <a:ext cx="2719724" cy="493002"/>
          </a:xfrm>
          <a:prstGeom prst="rect">
            <a:avLst/>
          </a:prstGeom>
        </p:spPr>
      </p:pic>
      <p:pic>
        <p:nvPicPr>
          <p:cNvPr id="10" name="Picture 9">
            <a:extLst>
              <a:ext uri="{FF2B5EF4-FFF2-40B4-BE49-F238E27FC236}">
                <a16:creationId xmlns:a16="http://schemas.microsoft.com/office/drawing/2014/main" id="{8EAF35CD-D078-A059-E007-A67F2611F001}"/>
              </a:ext>
            </a:extLst>
          </p:cNvPr>
          <p:cNvPicPr>
            <a:picLocks noChangeAspect="1"/>
          </p:cNvPicPr>
          <p:nvPr/>
        </p:nvPicPr>
        <p:blipFill rotWithShape="1">
          <a:blip r:embed="rId6"/>
          <a:srcRect t="27809"/>
          <a:stretch/>
        </p:blipFill>
        <p:spPr>
          <a:xfrm>
            <a:off x="833544" y="2446714"/>
            <a:ext cx="9756484" cy="3717307"/>
          </a:xfrm>
          <a:prstGeom prst="rect">
            <a:avLst/>
          </a:prstGeom>
        </p:spPr>
      </p:pic>
      <p:sp>
        <p:nvSpPr>
          <p:cNvPr id="11" name="Title 3">
            <a:extLst>
              <a:ext uri="{FF2B5EF4-FFF2-40B4-BE49-F238E27FC236}">
                <a16:creationId xmlns:a16="http://schemas.microsoft.com/office/drawing/2014/main" id="{80D1A411-9686-9375-1415-0507AE3E78EB}"/>
              </a:ext>
            </a:extLst>
          </p:cNvPr>
          <p:cNvSpPr>
            <a:spLocks noGrp="1"/>
          </p:cNvSpPr>
          <p:nvPr>
            <p:ph type="title"/>
          </p:nvPr>
        </p:nvSpPr>
        <p:spPr>
          <a:xfrm>
            <a:off x="833544" y="1253661"/>
            <a:ext cx="10515600" cy="1325563"/>
          </a:xfrm>
        </p:spPr>
        <p:txBody>
          <a:bodyPr>
            <a:normAutofit/>
          </a:bodyPr>
          <a:lstStyle/>
          <a:p>
            <a:r>
              <a:rPr lang="en-GB" sz="3500" b="1" dirty="0">
                <a:latin typeface="Roboto" panose="02000000000000000000" pitchFamily="2" charset="0"/>
                <a:ea typeface="Roboto" panose="02000000000000000000" pitchFamily="2" charset="0"/>
                <a:cs typeface="Roboto" panose="02000000000000000000" pitchFamily="2" charset="0"/>
              </a:rPr>
              <a:t>AI governance capacity significantly lags AI Engineering</a:t>
            </a:r>
          </a:p>
        </p:txBody>
      </p:sp>
    </p:spTree>
    <p:custDataLst>
      <p:tags r:id="rId1"/>
    </p:custDataLst>
    <p:extLst>
      <p:ext uri="{BB962C8B-B14F-4D97-AF65-F5344CB8AC3E}">
        <p14:creationId xmlns:p14="http://schemas.microsoft.com/office/powerpoint/2010/main" val="2184608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0"/>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3">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Public Institutions</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070B861E-66B6-4EAE-826B-0BAFF421128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9566" y="550425"/>
            <a:ext cx="2719724" cy="493002"/>
          </a:xfrm>
          <a:prstGeom prst="rect">
            <a:avLst/>
          </a:prstGeom>
        </p:spPr>
      </p:pic>
      <p:sp>
        <p:nvSpPr>
          <p:cNvPr id="4" name="Title 3">
            <a:extLst>
              <a:ext uri="{FF2B5EF4-FFF2-40B4-BE49-F238E27FC236}">
                <a16:creationId xmlns:a16="http://schemas.microsoft.com/office/drawing/2014/main" id="{2FB98D20-9C77-EA2E-7C74-9D92ED0E2CEC}"/>
              </a:ext>
            </a:extLst>
          </p:cNvPr>
          <p:cNvSpPr>
            <a:spLocks noGrp="1"/>
          </p:cNvSpPr>
          <p:nvPr>
            <p:ph type="title"/>
          </p:nvPr>
        </p:nvSpPr>
        <p:spPr/>
        <p:txBody>
          <a:bodyPr/>
          <a:lstStyle/>
          <a:p>
            <a:r>
              <a:rPr lang="en-GB" b="1" dirty="0">
                <a:latin typeface="Roboto" panose="02000000000000000000" pitchFamily="2" charset="0"/>
                <a:ea typeface="Roboto" panose="02000000000000000000" pitchFamily="2" charset="0"/>
                <a:cs typeface="Roboto" panose="02000000000000000000" pitchFamily="2" charset="0"/>
              </a:rPr>
              <a:t>Policy Reactions</a:t>
            </a:r>
          </a:p>
        </p:txBody>
      </p:sp>
      <p:pic>
        <p:nvPicPr>
          <p:cNvPr id="13" name="Content Placeholder 12" descr="A diagram of a cloud computing model&#10;&#10;Description automatically generated">
            <a:extLst>
              <a:ext uri="{FF2B5EF4-FFF2-40B4-BE49-F238E27FC236}">
                <a16:creationId xmlns:a16="http://schemas.microsoft.com/office/drawing/2014/main" id="{47D45327-B8B6-A843-9A83-FCA748599791}"/>
              </a:ext>
            </a:extLst>
          </p:cNvPr>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7995684" y="155187"/>
            <a:ext cx="3610697" cy="6182114"/>
          </a:xfrm>
        </p:spPr>
      </p:pic>
      <p:sp>
        <p:nvSpPr>
          <p:cNvPr id="6" name="Text Placeholder 5">
            <a:extLst>
              <a:ext uri="{FF2B5EF4-FFF2-40B4-BE49-F238E27FC236}">
                <a16:creationId xmlns:a16="http://schemas.microsoft.com/office/drawing/2014/main" id="{91C5AD4D-5DE7-FB8D-8F62-4901A5147F60}"/>
              </a:ext>
            </a:extLst>
          </p:cNvPr>
          <p:cNvSpPr>
            <a:spLocks noGrp="1"/>
          </p:cNvSpPr>
          <p:nvPr>
            <p:ph type="body" sz="half" idx="2"/>
          </p:nvPr>
        </p:nvSpPr>
        <p:spPr>
          <a:xfrm>
            <a:off x="839788" y="2057400"/>
            <a:ext cx="7007040" cy="3811588"/>
          </a:xfrm>
        </p:spPr>
        <p:txBody>
          <a:bodyPr>
            <a:normAutofit/>
          </a:bodyPr>
          <a:lstStyle/>
          <a:p>
            <a:pPr marL="285750" indent="-285750">
              <a:buFontTx/>
              <a:buChar char="-"/>
            </a:pPr>
            <a:r>
              <a:rPr lang="en-GB" sz="2800" dirty="0"/>
              <a:t>Need to approach each part of the “tech stack” individually: essentially </a:t>
            </a:r>
            <a:r>
              <a:rPr lang="en-GB" sz="2800" dirty="0" err="1"/>
              <a:t>i</a:t>
            </a:r>
            <a:r>
              <a:rPr lang="en-GB" sz="2800" dirty="0"/>
              <a:t>) infrastructure, ii) models, and iii) applications</a:t>
            </a:r>
          </a:p>
          <a:p>
            <a:pPr marL="285750" indent="-285750">
              <a:buFontTx/>
              <a:buChar char="-"/>
            </a:pPr>
            <a:r>
              <a:rPr lang="en-GB" sz="2800" dirty="0"/>
              <a:t>Case Studies:</a:t>
            </a:r>
          </a:p>
          <a:p>
            <a:pPr marL="742950" lvl="1" indent="-285750">
              <a:buFontTx/>
              <a:buChar char="-"/>
            </a:pPr>
            <a:r>
              <a:rPr lang="en-GB" sz="2800" dirty="0"/>
              <a:t>European Union </a:t>
            </a:r>
          </a:p>
          <a:p>
            <a:pPr marL="742950" lvl="1" indent="-285750">
              <a:buFontTx/>
              <a:buChar char="-"/>
            </a:pPr>
            <a:r>
              <a:rPr lang="en-GB" sz="2800" dirty="0"/>
              <a:t>United States </a:t>
            </a:r>
          </a:p>
          <a:p>
            <a:pPr marL="742950" lvl="1" indent="-285750">
              <a:buFontTx/>
              <a:buChar char="-"/>
            </a:pPr>
            <a:r>
              <a:rPr lang="en-GB" sz="2800" dirty="0"/>
              <a:t>India </a:t>
            </a:r>
          </a:p>
        </p:txBody>
      </p:sp>
    </p:spTree>
    <p:custDataLst>
      <p:tags r:id="rId1"/>
    </p:custDataLst>
    <p:extLst>
      <p:ext uri="{BB962C8B-B14F-4D97-AF65-F5344CB8AC3E}">
        <p14:creationId xmlns:p14="http://schemas.microsoft.com/office/powerpoint/2010/main" val="383693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5242"/>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4">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Public Institutions</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070B861E-66B6-4EAE-826B-0BAFF421128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9566" y="550425"/>
            <a:ext cx="2719724" cy="493002"/>
          </a:xfrm>
          <a:prstGeom prst="rect">
            <a:avLst/>
          </a:prstGeom>
        </p:spPr>
      </p:pic>
      <p:sp>
        <p:nvSpPr>
          <p:cNvPr id="4" name="Title 3">
            <a:extLst>
              <a:ext uri="{FF2B5EF4-FFF2-40B4-BE49-F238E27FC236}">
                <a16:creationId xmlns:a16="http://schemas.microsoft.com/office/drawing/2014/main" id="{B7C79028-60F3-C637-A5F9-D5817EB8D2E2}"/>
              </a:ext>
            </a:extLst>
          </p:cNvPr>
          <p:cNvSpPr>
            <a:spLocks noGrp="1"/>
          </p:cNvSpPr>
          <p:nvPr>
            <p:ph type="title"/>
          </p:nvPr>
        </p:nvSpPr>
        <p:spPr>
          <a:xfrm>
            <a:off x="838200" y="897294"/>
            <a:ext cx="10515600" cy="1325563"/>
          </a:xfrm>
        </p:spPr>
        <p:txBody>
          <a:bodyPr/>
          <a:lstStyle/>
          <a:p>
            <a:r>
              <a:rPr lang="en-GB" b="1" dirty="0">
                <a:latin typeface="Roboto" panose="02000000000000000000" pitchFamily="2" charset="0"/>
                <a:ea typeface="Roboto" panose="02000000000000000000" pitchFamily="2" charset="0"/>
                <a:cs typeface="Roboto" panose="02000000000000000000" pitchFamily="2" charset="0"/>
              </a:rPr>
              <a:t>European Union</a:t>
            </a:r>
          </a:p>
        </p:txBody>
      </p:sp>
      <p:sp>
        <p:nvSpPr>
          <p:cNvPr id="5" name="Content Placeholder 4">
            <a:extLst>
              <a:ext uri="{FF2B5EF4-FFF2-40B4-BE49-F238E27FC236}">
                <a16:creationId xmlns:a16="http://schemas.microsoft.com/office/drawing/2014/main" id="{2A943F38-6DC8-415D-6B5D-8DB340BA3FB0}"/>
              </a:ext>
            </a:extLst>
          </p:cNvPr>
          <p:cNvSpPr>
            <a:spLocks noGrp="1"/>
          </p:cNvSpPr>
          <p:nvPr>
            <p:ph idx="1"/>
          </p:nvPr>
        </p:nvSpPr>
        <p:spPr>
          <a:xfrm>
            <a:off x="838200" y="2246355"/>
            <a:ext cx="10515600" cy="3930608"/>
          </a:xfrm>
        </p:spPr>
        <p:txBody>
          <a:bodyPr>
            <a:normAutofit/>
          </a:bodyPr>
          <a:lstStyle/>
          <a:p>
            <a:r>
              <a:rPr lang="en-GB" dirty="0"/>
              <a:t>Existing legislation: </a:t>
            </a:r>
          </a:p>
          <a:p>
            <a:pPr lvl="1"/>
            <a:r>
              <a:rPr lang="en-GB" sz="2800" dirty="0"/>
              <a:t>Digital Services Act (DSA) </a:t>
            </a:r>
          </a:p>
          <a:p>
            <a:pPr lvl="1"/>
            <a:r>
              <a:rPr lang="en-GB" sz="2800" dirty="0"/>
              <a:t>Digital Markets Act (DMA)</a:t>
            </a:r>
          </a:p>
          <a:p>
            <a:pPr lvl="1"/>
            <a:r>
              <a:rPr lang="en-GB" sz="2800" dirty="0"/>
              <a:t>General Data Protection Regulation (GDPR)</a:t>
            </a:r>
          </a:p>
          <a:p>
            <a:pPr lvl="1"/>
            <a:endParaRPr lang="en-GB" sz="2800" dirty="0"/>
          </a:p>
          <a:p>
            <a:r>
              <a:rPr lang="en-GB" dirty="0"/>
              <a:t>Implications for AI: model training, finetuning and applications </a:t>
            </a:r>
          </a:p>
          <a:p>
            <a:pPr lvl="1"/>
            <a:endParaRPr lang="en-GB" sz="2800" dirty="0"/>
          </a:p>
        </p:txBody>
      </p:sp>
    </p:spTree>
    <p:custDataLst>
      <p:tags r:id="rId1"/>
    </p:custDataLst>
    <p:extLst>
      <p:ext uri="{BB962C8B-B14F-4D97-AF65-F5344CB8AC3E}">
        <p14:creationId xmlns:p14="http://schemas.microsoft.com/office/powerpoint/2010/main" val="318114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5242"/>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4">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Public Institutions</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070B861E-66B6-4EAE-826B-0BAFF421128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9566" y="550425"/>
            <a:ext cx="2719724" cy="493002"/>
          </a:xfrm>
          <a:prstGeom prst="rect">
            <a:avLst/>
          </a:prstGeom>
        </p:spPr>
      </p:pic>
      <p:sp>
        <p:nvSpPr>
          <p:cNvPr id="4" name="Title 3">
            <a:extLst>
              <a:ext uri="{FF2B5EF4-FFF2-40B4-BE49-F238E27FC236}">
                <a16:creationId xmlns:a16="http://schemas.microsoft.com/office/drawing/2014/main" id="{B7C79028-60F3-C637-A5F9-D5817EB8D2E2}"/>
              </a:ext>
            </a:extLst>
          </p:cNvPr>
          <p:cNvSpPr>
            <a:spLocks noGrp="1"/>
          </p:cNvSpPr>
          <p:nvPr>
            <p:ph type="title"/>
          </p:nvPr>
        </p:nvSpPr>
        <p:spPr>
          <a:xfrm>
            <a:off x="838200" y="897294"/>
            <a:ext cx="10515600" cy="1325563"/>
          </a:xfrm>
        </p:spPr>
        <p:txBody>
          <a:bodyPr/>
          <a:lstStyle/>
          <a:p>
            <a:r>
              <a:rPr lang="en-GB" b="1" dirty="0">
                <a:latin typeface="Roboto" panose="02000000000000000000" pitchFamily="2" charset="0"/>
                <a:ea typeface="Roboto" panose="02000000000000000000" pitchFamily="2" charset="0"/>
                <a:cs typeface="Roboto" panose="02000000000000000000" pitchFamily="2" charset="0"/>
              </a:rPr>
              <a:t>European Union</a:t>
            </a:r>
          </a:p>
        </p:txBody>
      </p:sp>
      <p:sp>
        <p:nvSpPr>
          <p:cNvPr id="5" name="Content Placeholder 4">
            <a:extLst>
              <a:ext uri="{FF2B5EF4-FFF2-40B4-BE49-F238E27FC236}">
                <a16:creationId xmlns:a16="http://schemas.microsoft.com/office/drawing/2014/main" id="{2A943F38-6DC8-415D-6B5D-8DB340BA3FB0}"/>
              </a:ext>
            </a:extLst>
          </p:cNvPr>
          <p:cNvSpPr>
            <a:spLocks noGrp="1"/>
          </p:cNvSpPr>
          <p:nvPr>
            <p:ph idx="1"/>
          </p:nvPr>
        </p:nvSpPr>
        <p:spPr>
          <a:xfrm>
            <a:off x="838200" y="2246355"/>
            <a:ext cx="10515600" cy="3930608"/>
          </a:xfrm>
        </p:spPr>
        <p:txBody>
          <a:bodyPr/>
          <a:lstStyle/>
          <a:p>
            <a:r>
              <a:rPr lang="en-GB" dirty="0"/>
              <a:t>AI Act (2024)</a:t>
            </a:r>
          </a:p>
          <a:p>
            <a:pPr lvl="1"/>
            <a:r>
              <a:rPr lang="en-GB" sz="2500" dirty="0"/>
              <a:t>“Risk-Based” Approach</a:t>
            </a:r>
          </a:p>
          <a:p>
            <a:pPr lvl="1"/>
            <a:r>
              <a:rPr lang="en-GB" sz="2500" dirty="0"/>
              <a:t>Focussed on application not models or infrastructure </a:t>
            </a:r>
          </a:p>
          <a:p>
            <a:pPr lvl="1"/>
            <a:r>
              <a:rPr lang="en-GB" sz="2500" dirty="0"/>
              <a:t>Tech stack</a:t>
            </a:r>
          </a:p>
          <a:p>
            <a:pPr lvl="2"/>
            <a:r>
              <a:rPr lang="en-GB" sz="2500" dirty="0"/>
              <a:t>Infrastructure: less emphasis but environmental impact noted</a:t>
            </a:r>
          </a:p>
          <a:p>
            <a:pPr lvl="2"/>
            <a:r>
              <a:rPr lang="en-GB" sz="2500" dirty="0"/>
              <a:t>Models: governs data usage, transparency and governance processes </a:t>
            </a:r>
          </a:p>
          <a:p>
            <a:pPr lvl="2"/>
            <a:r>
              <a:rPr lang="en-GB" sz="2500" dirty="0"/>
              <a:t>Applications: strong emphasis with scope to ban or fine applications for introducing risks and real harms </a:t>
            </a:r>
          </a:p>
        </p:txBody>
      </p:sp>
    </p:spTree>
    <p:custDataLst>
      <p:tags r:id="rId1"/>
    </p:custDataLst>
    <p:extLst>
      <p:ext uri="{BB962C8B-B14F-4D97-AF65-F5344CB8AC3E}">
        <p14:creationId xmlns:p14="http://schemas.microsoft.com/office/powerpoint/2010/main" val="313163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5242"/>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4">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Public Institutions</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070B861E-66B6-4EAE-826B-0BAFF421128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9566" y="550425"/>
            <a:ext cx="2719724" cy="493002"/>
          </a:xfrm>
          <a:prstGeom prst="rect">
            <a:avLst/>
          </a:prstGeom>
        </p:spPr>
      </p:pic>
      <p:sp>
        <p:nvSpPr>
          <p:cNvPr id="4" name="Title 3">
            <a:extLst>
              <a:ext uri="{FF2B5EF4-FFF2-40B4-BE49-F238E27FC236}">
                <a16:creationId xmlns:a16="http://schemas.microsoft.com/office/drawing/2014/main" id="{B7C79028-60F3-C637-A5F9-D5817EB8D2E2}"/>
              </a:ext>
            </a:extLst>
          </p:cNvPr>
          <p:cNvSpPr>
            <a:spLocks noGrp="1"/>
          </p:cNvSpPr>
          <p:nvPr>
            <p:ph type="title"/>
          </p:nvPr>
        </p:nvSpPr>
        <p:spPr>
          <a:xfrm>
            <a:off x="838200" y="897294"/>
            <a:ext cx="10515600" cy="1325563"/>
          </a:xfrm>
        </p:spPr>
        <p:txBody>
          <a:bodyPr/>
          <a:lstStyle/>
          <a:p>
            <a:r>
              <a:rPr lang="en-GB" b="1" dirty="0">
                <a:latin typeface="Roboto" panose="02000000000000000000" pitchFamily="2" charset="0"/>
                <a:ea typeface="Roboto" panose="02000000000000000000" pitchFamily="2" charset="0"/>
                <a:cs typeface="Roboto" panose="02000000000000000000" pitchFamily="2" charset="0"/>
              </a:rPr>
              <a:t>United States </a:t>
            </a:r>
          </a:p>
        </p:txBody>
      </p:sp>
      <p:sp>
        <p:nvSpPr>
          <p:cNvPr id="5" name="Content Placeholder 4">
            <a:extLst>
              <a:ext uri="{FF2B5EF4-FFF2-40B4-BE49-F238E27FC236}">
                <a16:creationId xmlns:a16="http://schemas.microsoft.com/office/drawing/2014/main" id="{2A943F38-6DC8-415D-6B5D-8DB340BA3FB0}"/>
              </a:ext>
            </a:extLst>
          </p:cNvPr>
          <p:cNvSpPr>
            <a:spLocks noGrp="1"/>
          </p:cNvSpPr>
          <p:nvPr>
            <p:ph idx="1"/>
          </p:nvPr>
        </p:nvSpPr>
        <p:spPr>
          <a:xfrm>
            <a:off x="838200" y="2246355"/>
            <a:ext cx="10515600" cy="3930608"/>
          </a:xfrm>
        </p:spPr>
        <p:txBody>
          <a:bodyPr>
            <a:normAutofit/>
          </a:bodyPr>
          <a:lstStyle/>
          <a:p>
            <a:r>
              <a:rPr lang="en-GB" dirty="0"/>
              <a:t>Existing legislation: </a:t>
            </a:r>
          </a:p>
          <a:p>
            <a:pPr lvl="1"/>
            <a:r>
              <a:rPr lang="en-GB" sz="2800" dirty="0"/>
              <a:t>Algorithmic Accountability Act (2022)</a:t>
            </a:r>
          </a:p>
          <a:p>
            <a:pPr lvl="1"/>
            <a:r>
              <a:rPr lang="en-GB" sz="2800" dirty="0"/>
              <a:t>The Algorithmic Justice and Online Platform Transparency Act (2022)</a:t>
            </a:r>
          </a:p>
          <a:p>
            <a:pPr lvl="1"/>
            <a:r>
              <a:rPr lang="en-GB" sz="2800" dirty="0"/>
              <a:t>The National Artificial Intelligence Act (2021)</a:t>
            </a:r>
          </a:p>
          <a:p>
            <a:pPr lvl="1"/>
            <a:endParaRPr lang="en-GB" sz="2800" dirty="0"/>
          </a:p>
          <a:p>
            <a:r>
              <a:rPr lang="en-GB" dirty="0"/>
              <a:t>Implications for AI: primarily applications </a:t>
            </a:r>
          </a:p>
          <a:p>
            <a:pPr lvl="1"/>
            <a:endParaRPr lang="en-GB" sz="2800" dirty="0"/>
          </a:p>
        </p:txBody>
      </p:sp>
    </p:spTree>
    <p:custDataLst>
      <p:tags r:id="rId1"/>
    </p:custDataLst>
    <p:extLst>
      <p:ext uri="{BB962C8B-B14F-4D97-AF65-F5344CB8AC3E}">
        <p14:creationId xmlns:p14="http://schemas.microsoft.com/office/powerpoint/2010/main" val="474542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5242"/>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4">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Public Institutions</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070B861E-66B6-4EAE-826B-0BAFF421128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9566" y="550425"/>
            <a:ext cx="2719724" cy="493002"/>
          </a:xfrm>
          <a:prstGeom prst="rect">
            <a:avLst/>
          </a:prstGeom>
        </p:spPr>
      </p:pic>
      <p:sp>
        <p:nvSpPr>
          <p:cNvPr id="4" name="Title 3">
            <a:extLst>
              <a:ext uri="{FF2B5EF4-FFF2-40B4-BE49-F238E27FC236}">
                <a16:creationId xmlns:a16="http://schemas.microsoft.com/office/drawing/2014/main" id="{B7C79028-60F3-C637-A5F9-D5817EB8D2E2}"/>
              </a:ext>
            </a:extLst>
          </p:cNvPr>
          <p:cNvSpPr>
            <a:spLocks noGrp="1"/>
          </p:cNvSpPr>
          <p:nvPr>
            <p:ph type="title"/>
          </p:nvPr>
        </p:nvSpPr>
        <p:spPr>
          <a:xfrm>
            <a:off x="838200" y="897294"/>
            <a:ext cx="10515600" cy="1325563"/>
          </a:xfrm>
        </p:spPr>
        <p:txBody>
          <a:bodyPr/>
          <a:lstStyle/>
          <a:p>
            <a:r>
              <a:rPr lang="en-GB" b="1" dirty="0">
                <a:latin typeface="Roboto" panose="02000000000000000000" pitchFamily="2" charset="0"/>
                <a:ea typeface="Roboto" panose="02000000000000000000" pitchFamily="2" charset="0"/>
                <a:cs typeface="Roboto" panose="02000000000000000000" pitchFamily="2" charset="0"/>
              </a:rPr>
              <a:t>United States </a:t>
            </a:r>
          </a:p>
        </p:txBody>
      </p:sp>
      <p:sp>
        <p:nvSpPr>
          <p:cNvPr id="5" name="Content Placeholder 4">
            <a:extLst>
              <a:ext uri="{FF2B5EF4-FFF2-40B4-BE49-F238E27FC236}">
                <a16:creationId xmlns:a16="http://schemas.microsoft.com/office/drawing/2014/main" id="{2A943F38-6DC8-415D-6B5D-8DB340BA3FB0}"/>
              </a:ext>
            </a:extLst>
          </p:cNvPr>
          <p:cNvSpPr>
            <a:spLocks noGrp="1"/>
          </p:cNvSpPr>
          <p:nvPr>
            <p:ph idx="1"/>
          </p:nvPr>
        </p:nvSpPr>
        <p:spPr>
          <a:xfrm>
            <a:off x="838200" y="2246355"/>
            <a:ext cx="10515600" cy="3930608"/>
          </a:xfrm>
        </p:spPr>
        <p:txBody>
          <a:bodyPr>
            <a:normAutofit/>
          </a:bodyPr>
          <a:lstStyle/>
          <a:p>
            <a:r>
              <a:rPr lang="en-GB" dirty="0"/>
              <a:t>Proposed legislation: </a:t>
            </a:r>
          </a:p>
          <a:p>
            <a:pPr lvl="1"/>
            <a:r>
              <a:rPr lang="en-GB" dirty="0"/>
              <a:t>Currently evolving but no unified legislation in progress</a:t>
            </a:r>
          </a:p>
          <a:p>
            <a:pPr lvl="1"/>
            <a:r>
              <a:rPr lang="en-GB" dirty="0"/>
              <a:t>Executive Order (2024) on AI</a:t>
            </a:r>
          </a:p>
          <a:p>
            <a:pPr lvl="1"/>
            <a:endParaRPr lang="en-GB" dirty="0"/>
          </a:p>
          <a:p>
            <a:r>
              <a:rPr lang="en-GB" dirty="0"/>
              <a:t>Tech stack</a:t>
            </a:r>
          </a:p>
          <a:p>
            <a:pPr lvl="1"/>
            <a:r>
              <a:rPr lang="en-GB" dirty="0"/>
              <a:t>Infrastructure: strong emphasis on cloud computing </a:t>
            </a:r>
            <a:r>
              <a:rPr lang="en-GB" dirty="0" err="1"/>
              <a:t>infr</a:t>
            </a:r>
            <a:r>
              <a:rPr lang="en-GB" dirty="0"/>
              <a:t>. Reporting </a:t>
            </a:r>
          </a:p>
          <a:p>
            <a:pPr lvl="1"/>
            <a:r>
              <a:rPr lang="en-GB" dirty="0"/>
              <a:t>Models: Defence Production Act used to compel companies to report testing results </a:t>
            </a:r>
          </a:p>
          <a:p>
            <a:pPr lvl="1"/>
            <a:r>
              <a:rPr lang="en-GB" dirty="0"/>
              <a:t>Applications: less emphasis than EU AI Act</a:t>
            </a:r>
          </a:p>
          <a:p>
            <a:pPr lvl="1"/>
            <a:endParaRPr lang="en-GB" dirty="0"/>
          </a:p>
          <a:p>
            <a:pPr lvl="1"/>
            <a:endParaRPr lang="en-GB" sz="2800" dirty="0"/>
          </a:p>
        </p:txBody>
      </p:sp>
    </p:spTree>
    <p:custDataLst>
      <p:tags r:id="rId1"/>
    </p:custDataLst>
    <p:extLst>
      <p:ext uri="{BB962C8B-B14F-4D97-AF65-F5344CB8AC3E}">
        <p14:creationId xmlns:p14="http://schemas.microsoft.com/office/powerpoint/2010/main" val="3882612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F68DE18-AB23-427D-9D16-FB6D405FA98F}"/>
              </a:ext>
            </a:extLst>
          </p:cNvPr>
          <p:cNvGrpSpPr/>
          <p:nvPr/>
        </p:nvGrpSpPr>
        <p:grpSpPr>
          <a:xfrm>
            <a:off x="-9312" y="-5242"/>
            <a:ext cx="12201312" cy="6868484"/>
            <a:chOff x="-9312" y="-5242"/>
            <a:chExt cx="12201312" cy="6868484"/>
          </a:xfrm>
        </p:grpSpPr>
        <p:pic>
          <p:nvPicPr>
            <p:cNvPr id="14" name="Picture 13">
              <a:extLst>
                <a:ext uri="{FF2B5EF4-FFF2-40B4-BE49-F238E27FC236}">
                  <a16:creationId xmlns:a16="http://schemas.microsoft.com/office/drawing/2014/main" id="{1B9697E2-EEE3-484D-A5F1-3BA85BCE2746}"/>
                </a:ext>
              </a:extLst>
            </p:cNvPr>
            <p:cNvPicPr>
              <a:picLocks noChangeAspect="1"/>
            </p:cNvPicPr>
            <p:nvPr/>
          </p:nvPicPr>
          <p:blipFill rotWithShape="1">
            <a:blip r:embed="rId4">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2" name="TextBox 1">
              <a:extLst>
                <a:ext uri="{FF2B5EF4-FFF2-40B4-BE49-F238E27FC236}">
                  <a16:creationId xmlns:a16="http://schemas.microsoft.com/office/drawing/2014/main" id="{3C3D9F06-9E68-4223-B766-1669CC453D11}"/>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dirty="0">
                  <a:latin typeface="Roboto" panose="02000000000000000000" pitchFamily="2" charset="0"/>
                  <a:ea typeface="Roboto" panose="02000000000000000000" pitchFamily="2" charset="0"/>
                </a:rPr>
                <a:t>Public Institutions</a:t>
              </a:r>
            </a:p>
          </p:txBody>
        </p:sp>
      </p:grpSp>
      <p:sp>
        <p:nvSpPr>
          <p:cNvPr id="8" name="Rectangle 7">
            <a:extLst>
              <a:ext uri="{FF2B5EF4-FFF2-40B4-BE49-F238E27FC236}">
                <a16:creationId xmlns:a16="http://schemas.microsoft.com/office/drawing/2014/main" id="{64FA9D37-9FC0-439A-9F9D-3EDA4368ECC3}"/>
              </a:ext>
            </a:extLst>
          </p:cNvPr>
          <p:cNvSpPr/>
          <p:nvPr/>
        </p:nvSpPr>
        <p:spPr>
          <a:xfrm>
            <a:off x="1311442" y="977531"/>
            <a:ext cx="878305" cy="274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070B861E-66B6-4EAE-826B-0BAFF421128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9566" y="550425"/>
            <a:ext cx="2719724" cy="493002"/>
          </a:xfrm>
          <a:prstGeom prst="rect">
            <a:avLst/>
          </a:prstGeom>
        </p:spPr>
      </p:pic>
      <p:sp>
        <p:nvSpPr>
          <p:cNvPr id="4" name="Title 3">
            <a:extLst>
              <a:ext uri="{FF2B5EF4-FFF2-40B4-BE49-F238E27FC236}">
                <a16:creationId xmlns:a16="http://schemas.microsoft.com/office/drawing/2014/main" id="{B7C79028-60F3-C637-A5F9-D5817EB8D2E2}"/>
              </a:ext>
            </a:extLst>
          </p:cNvPr>
          <p:cNvSpPr>
            <a:spLocks noGrp="1"/>
          </p:cNvSpPr>
          <p:nvPr>
            <p:ph type="title"/>
          </p:nvPr>
        </p:nvSpPr>
        <p:spPr>
          <a:xfrm>
            <a:off x="838200" y="897294"/>
            <a:ext cx="10515600" cy="1325563"/>
          </a:xfrm>
        </p:spPr>
        <p:txBody>
          <a:bodyPr/>
          <a:lstStyle/>
          <a:p>
            <a:r>
              <a:rPr lang="en-GB" b="1" dirty="0">
                <a:latin typeface="Roboto" panose="02000000000000000000" pitchFamily="2" charset="0"/>
                <a:ea typeface="Roboto" panose="02000000000000000000" pitchFamily="2" charset="0"/>
                <a:cs typeface="Roboto" panose="02000000000000000000" pitchFamily="2" charset="0"/>
              </a:rPr>
              <a:t>India</a:t>
            </a:r>
          </a:p>
        </p:txBody>
      </p:sp>
      <p:sp>
        <p:nvSpPr>
          <p:cNvPr id="5" name="Content Placeholder 4">
            <a:extLst>
              <a:ext uri="{FF2B5EF4-FFF2-40B4-BE49-F238E27FC236}">
                <a16:creationId xmlns:a16="http://schemas.microsoft.com/office/drawing/2014/main" id="{2A943F38-6DC8-415D-6B5D-8DB340BA3FB0}"/>
              </a:ext>
            </a:extLst>
          </p:cNvPr>
          <p:cNvSpPr>
            <a:spLocks noGrp="1"/>
          </p:cNvSpPr>
          <p:nvPr>
            <p:ph idx="1"/>
          </p:nvPr>
        </p:nvSpPr>
        <p:spPr>
          <a:xfrm>
            <a:off x="838200" y="2246355"/>
            <a:ext cx="10515600" cy="3930608"/>
          </a:xfrm>
        </p:spPr>
        <p:txBody>
          <a:bodyPr>
            <a:normAutofit lnSpcReduction="10000"/>
          </a:bodyPr>
          <a:lstStyle/>
          <a:p>
            <a:r>
              <a:rPr lang="en-GB" dirty="0"/>
              <a:t>Proposed legislation: </a:t>
            </a:r>
          </a:p>
          <a:p>
            <a:pPr lvl="1"/>
            <a:r>
              <a:rPr lang="en-GB" dirty="0"/>
              <a:t>Draft legislation on AI capabilities </a:t>
            </a:r>
          </a:p>
          <a:p>
            <a:pPr lvl="1"/>
            <a:endParaRPr lang="en-GB" dirty="0"/>
          </a:p>
          <a:p>
            <a:r>
              <a:rPr lang="en-GB" dirty="0"/>
              <a:t>Tech stack</a:t>
            </a:r>
          </a:p>
          <a:p>
            <a:pPr lvl="1"/>
            <a:r>
              <a:rPr lang="en-GB" dirty="0"/>
              <a:t>Infrastructure: minimal </a:t>
            </a:r>
          </a:p>
          <a:p>
            <a:pPr lvl="1"/>
            <a:r>
              <a:rPr lang="en-GB" dirty="0"/>
              <a:t>Models: required all models to be registered and approved before deployment; considered the strictest proposal to date</a:t>
            </a:r>
          </a:p>
          <a:p>
            <a:pPr lvl="1"/>
            <a:r>
              <a:rPr lang="en-GB" dirty="0"/>
              <a:t>Applications: less emphasis than EU AI Act or US drafts </a:t>
            </a:r>
          </a:p>
          <a:p>
            <a:pPr lvl="1"/>
            <a:endParaRPr lang="en-GB" dirty="0"/>
          </a:p>
          <a:p>
            <a:pPr lvl="1"/>
            <a:r>
              <a:rPr lang="en-GB" b="1" dirty="0">
                <a:solidFill>
                  <a:srgbClr val="FF0000"/>
                </a:solidFill>
              </a:rPr>
              <a:t>Draft proposals dropped after consultation</a:t>
            </a:r>
          </a:p>
          <a:p>
            <a:pPr lvl="1"/>
            <a:endParaRPr lang="en-GB" dirty="0"/>
          </a:p>
          <a:p>
            <a:pPr lvl="1"/>
            <a:endParaRPr lang="en-GB" sz="2800" dirty="0"/>
          </a:p>
        </p:txBody>
      </p:sp>
    </p:spTree>
    <p:custDataLst>
      <p:tags r:id="rId1"/>
    </p:custDataLst>
    <p:extLst>
      <p:ext uri="{BB962C8B-B14F-4D97-AF65-F5344CB8AC3E}">
        <p14:creationId xmlns:p14="http://schemas.microsoft.com/office/powerpoint/2010/main" val="30411181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2195</TotalTime>
  <Words>750</Words>
  <Application>Microsoft Macintosh PowerPoint</Application>
  <PresentationFormat>Widescreen</PresentationFormat>
  <Paragraphs>90</Paragraphs>
  <Slides>9</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Google Sans</vt:lpstr>
      <vt:lpstr>Roboto</vt:lpstr>
      <vt:lpstr>Office Theme</vt:lpstr>
      <vt:lpstr>Custom Design</vt:lpstr>
      <vt:lpstr>The Emerging AI Regulatory Environment</vt:lpstr>
      <vt:lpstr>Context</vt:lpstr>
      <vt:lpstr>AI governance capacity significantly lags AI Engineering</vt:lpstr>
      <vt:lpstr>Policy Reactions</vt:lpstr>
      <vt:lpstr>European Union</vt:lpstr>
      <vt:lpstr>European Union</vt:lpstr>
      <vt:lpstr>United States </vt:lpstr>
      <vt:lpstr>United States </vt:lpstr>
      <vt:lpstr>India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Jan-Willem Lammens</dc:creator>
  <cp:lastModifiedBy>Gregory McGann</cp:lastModifiedBy>
  <cp:revision>33</cp:revision>
  <dcterms:created xsi:type="dcterms:W3CDTF">2019-04-05T03:01:40Z</dcterms:created>
  <dcterms:modified xsi:type="dcterms:W3CDTF">2024-03-19T16:55:56Z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55D5DCF0-19C2-4E12-A939-1AC9BB5EC430</vt:lpwstr>
  </property>
  <property fmtid="{D5CDD505-2E9C-101B-9397-08002B2CF9AE}" pid="3" name="ArticulatePath">
    <vt:lpwstr>https://unitednations-my.sharepoint.com/personal/huiwen_tan_un_org/Documents/Desktop/Comm. Package 2022/DPIDG Powerpoint Template</vt:lpwstr>
  </property>
</Properties>
</file>