
<file path=[Content_Types].xml><?xml version="1.0" encoding="utf-8"?>
<Types xmlns="http://schemas.openxmlformats.org/package/2006/content-types">
  <Default Extension="jpeg" ContentType="image/jpeg"/>
  <Default Extension="jpg" ContentType="image/jpeg"/>
  <Default Extension="jpg_large"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7" r:id="rId3"/>
    <p:sldMasterId id="2147483704" r:id="rId4"/>
  </p:sldMasterIdLst>
  <p:notesMasterIdLst>
    <p:notesMasterId r:id="rId31"/>
  </p:notesMasterIdLst>
  <p:sldIdLst>
    <p:sldId id="522" r:id="rId5"/>
    <p:sldId id="280" r:id="rId6"/>
    <p:sldId id="1732" r:id="rId7"/>
    <p:sldId id="1954" r:id="rId8"/>
    <p:sldId id="1956" r:id="rId9"/>
    <p:sldId id="1405" r:id="rId10"/>
    <p:sldId id="1571" r:id="rId11"/>
    <p:sldId id="1711" r:id="rId12"/>
    <p:sldId id="796" r:id="rId13"/>
    <p:sldId id="1567" r:id="rId14"/>
    <p:sldId id="1568" r:id="rId15"/>
    <p:sldId id="294" r:id="rId16"/>
    <p:sldId id="1950" r:id="rId17"/>
    <p:sldId id="1955" r:id="rId18"/>
    <p:sldId id="272" r:id="rId19"/>
    <p:sldId id="1564" r:id="rId20"/>
    <p:sldId id="1957" r:id="rId21"/>
    <p:sldId id="260" r:id="rId22"/>
    <p:sldId id="273" r:id="rId23"/>
    <p:sldId id="274" r:id="rId24"/>
    <p:sldId id="275" r:id="rId25"/>
    <p:sldId id="277" r:id="rId26"/>
    <p:sldId id="278" r:id="rId27"/>
    <p:sldId id="279" r:id="rId28"/>
    <p:sldId id="1958"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2421" autoAdjust="0"/>
  </p:normalViewPr>
  <p:slideViewPr>
    <p:cSldViewPr snapToGrid="0">
      <p:cViewPr varScale="1">
        <p:scale>
          <a:sx n="48" d="100"/>
          <a:sy n="48" d="100"/>
        </p:scale>
        <p:origin x="29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8DCE3-F193-4B25-A2A3-39559C16DA7F}" type="datetimeFigureOut">
              <a:rPr lang="en-US" smtClean="0"/>
              <a:t>19/03/2024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FF048-7EA2-4162-B91C-EB2BF3E6503E}" type="slidenum">
              <a:rPr lang="en-US" smtClean="0"/>
              <a:t>‹#›</a:t>
            </a:fld>
            <a:endParaRPr lang="en-US"/>
          </a:p>
        </p:txBody>
      </p:sp>
    </p:spTree>
    <p:extLst>
      <p:ext uri="{BB962C8B-B14F-4D97-AF65-F5344CB8AC3E}">
        <p14:creationId xmlns:p14="http://schemas.microsoft.com/office/powerpoint/2010/main" val="217681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D58A2-D7E6-42BE-BFB6-B017F5228F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27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latest UN report countries leading in Digital</a:t>
            </a:r>
            <a:r>
              <a:rPr lang="en-US" baseline="0" dirty="0"/>
              <a:t> Government have a number of common characteristics.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32092-6271-034C-A373-FC28AFF632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27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More common characteristics of countries leading in Digital Government according to the latest UN report.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32092-6271-034C-A373-FC28AFF632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85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F8EEBE1-4C50-45D6-A861-88F952C0D9F1}"/>
              </a:ext>
            </a:extLst>
          </p:cNvPr>
          <p:cNvSpPr>
            <a:spLocks noGrp="1"/>
          </p:cNvSpPr>
          <p:nvPr>
            <p:ph type="body" idx="1"/>
          </p:nvPr>
        </p:nvSpPr>
        <p:spPr/>
        <p:txBody>
          <a:bodyPr/>
          <a:lstStyle/>
          <a:p>
            <a:r>
              <a:rPr lang="en-US" dirty="0"/>
              <a:t>The UN recognizes governments at all levels of that have shown what innovative/experimental and transformational leadership mindsets can do to change and </a:t>
            </a:r>
            <a:r>
              <a:rPr lang="en-US"/>
              <a:t>improve peoples’ lives.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FF048-7EA2-4162-B91C-EB2BF3E6503E}" type="slidenum">
              <a:rPr lang="en-US" smtClean="0"/>
              <a:t>13</a:t>
            </a:fld>
            <a:endParaRPr lang="en-US"/>
          </a:p>
        </p:txBody>
      </p:sp>
    </p:spTree>
    <p:extLst>
      <p:ext uri="{BB962C8B-B14F-4D97-AF65-F5344CB8AC3E}">
        <p14:creationId xmlns:p14="http://schemas.microsoft.com/office/powerpoint/2010/main" val="26922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FF048-7EA2-4162-B91C-EB2BF3E6503E}" type="slidenum">
              <a:rPr lang="en-US" smtClean="0"/>
              <a:t>14</a:t>
            </a:fld>
            <a:endParaRPr lang="en-US"/>
          </a:p>
        </p:txBody>
      </p:sp>
    </p:spTree>
    <p:extLst>
      <p:ext uri="{BB962C8B-B14F-4D97-AF65-F5344CB8AC3E}">
        <p14:creationId xmlns:p14="http://schemas.microsoft.com/office/powerpoint/2010/main" val="185579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78B998-C39C-4FCC-A7A4-C041EACB4FF0}" type="slidenum">
              <a:rPr lang="en-US" smtClean="0"/>
              <a:t>15</a:t>
            </a:fld>
            <a:endParaRPr lang="en-US"/>
          </a:p>
        </p:txBody>
      </p:sp>
    </p:spTree>
    <p:extLst>
      <p:ext uri="{BB962C8B-B14F-4D97-AF65-F5344CB8AC3E}">
        <p14:creationId xmlns:p14="http://schemas.microsoft.com/office/powerpoint/2010/main" val="323635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clear lesson learned from all countries and organizations that embark on</a:t>
            </a:r>
            <a:r>
              <a:rPr lang="en-US" baseline="0" dirty="0"/>
              <a:t> a journey of digital transformation.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F5ABB-757D-456E-8146-BBEDC019BC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950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FF048-7EA2-4162-B91C-EB2BF3E6503E}" type="slidenum">
              <a:rPr lang="en-US" smtClean="0"/>
              <a:t>17</a:t>
            </a:fld>
            <a:endParaRPr lang="en-US"/>
          </a:p>
        </p:txBody>
      </p:sp>
    </p:spTree>
    <p:extLst>
      <p:ext uri="{BB962C8B-B14F-4D97-AF65-F5344CB8AC3E}">
        <p14:creationId xmlns:p14="http://schemas.microsoft.com/office/powerpoint/2010/main" val="9514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FF048-7EA2-4162-B91C-EB2BF3E6503E}" type="slidenum">
              <a:rPr lang="en-US" smtClean="0"/>
              <a:t>18</a:t>
            </a:fld>
            <a:endParaRPr lang="en-US"/>
          </a:p>
        </p:txBody>
      </p:sp>
    </p:spTree>
    <p:extLst>
      <p:ext uri="{BB962C8B-B14F-4D97-AF65-F5344CB8AC3E}">
        <p14:creationId xmlns:p14="http://schemas.microsoft.com/office/powerpoint/2010/main" val="124100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FF048-7EA2-4162-B91C-EB2BF3E6503E}" type="slidenum">
              <a:rPr lang="en-US" smtClean="0"/>
              <a:t>19</a:t>
            </a:fld>
            <a:endParaRPr lang="en-US"/>
          </a:p>
        </p:txBody>
      </p:sp>
    </p:spTree>
    <p:extLst>
      <p:ext uri="{BB962C8B-B14F-4D97-AF65-F5344CB8AC3E}">
        <p14:creationId xmlns:p14="http://schemas.microsoft.com/office/powerpoint/2010/main" val="356972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FF048-7EA2-4162-B91C-EB2BF3E6503E}" type="slidenum">
              <a:rPr lang="en-US" smtClean="0"/>
              <a:t>20</a:t>
            </a:fld>
            <a:endParaRPr lang="en-US"/>
          </a:p>
        </p:txBody>
      </p:sp>
    </p:spTree>
    <p:extLst>
      <p:ext uri="{BB962C8B-B14F-4D97-AF65-F5344CB8AC3E}">
        <p14:creationId xmlns:p14="http://schemas.microsoft.com/office/powerpoint/2010/main" val="372237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FF048-7EA2-4162-B91C-EB2BF3E6503E}" type="slidenum">
              <a:rPr lang="en-US" smtClean="0"/>
              <a:t>21</a:t>
            </a:fld>
            <a:endParaRPr lang="en-US"/>
          </a:p>
        </p:txBody>
      </p:sp>
    </p:spTree>
    <p:extLst>
      <p:ext uri="{BB962C8B-B14F-4D97-AF65-F5344CB8AC3E}">
        <p14:creationId xmlns:p14="http://schemas.microsoft.com/office/powerpoint/2010/main" val="163973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0014"/>
                </a:solidFill>
                <a:effectLst/>
                <a:latin typeface="Google Sans"/>
              </a:rPr>
              <a:t>The DSA is more consumer protection-focused, while the DMA is more competition-focused. </a:t>
            </a:r>
          </a:p>
          <a:p>
            <a:endParaRPr lang="en-US" b="0" i="0" dirty="0">
              <a:solidFill>
                <a:srgbClr val="400014"/>
              </a:solidFill>
              <a:effectLst/>
              <a:latin typeface="Google Sans"/>
            </a:endParaRPr>
          </a:p>
          <a:p>
            <a:r>
              <a:rPr lang="en-US" b="0" i="0" dirty="0">
                <a:solidFill>
                  <a:srgbClr val="400014"/>
                </a:solidFill>
                <a:effectLst/>
                <a:latin typeface="Google Sans"/>
              </a:rPr>
              <a:t>The DSA aims to create a safer digital environment and change the balance of power between big platforms and users. </a:t>
            </a:r>
          </a:p>
          <a:p>
            <a:endParaRPr lang="en-US" b="0" i="0" dirty="0">
              <a:solidFill>
                <a:srgbClr val="400014"/>
              </a:solidFill>
              <a:effectLst/>
              <a:latin typeface="Google Sans"/>
            </a:endParaRPr>
          </a:p>
          <a:p>
            <a:r>
              <a:rPr lang="en-US" b="0" i="0" dirty="0">
                <a:solidFill>
                  <a:srgbClr val="400014"/>
                </a:solidFill>
                <a:effectLst/>
                <a:latin typeface="Google Sans"/>
              </a:rPr>
              <a:t>The DMA aims to limit the power of big tech monopolies and open up the digital market.</a:t>
            </a:r>
          </a:p>
          <a:p>
            <a:endParaRPr lang="en-US" b="0" i="0" dirty="0">
              <a:solidFill>
                <a:srgbClr val="400014"/>
              </a:solidFill>
              <a:effectLst/>
              <a:latin typeface="Google Sans"/>
            </a:endParaRPr>
          </a:p>
          <a:p>
            <a:r>
              <a:rPr lang="en-GB" dirty="0"/>
              <a:t>The GDPR governs how personal data can be processed and transferred. The GDPR is considered the strongest privacy and security law in the world. It is based on six core principles: Lawfulness, fairness, and transparency, Purpose limitation, Data minimization, Accuracy, Storage limitation, Integrity and confidentiality, Accountability. </a:t>
            </a:r>
          </a:p>
        </p:txBody>
      </p:sp>
      <p:sp>
        <p:nvSpPr>
          <p:cNvPr id="4" name="Slide Number Placeholder 3"/>
          <p:cNvSpPr>
            <a:spLocks noGrp="1"/>
          </p:cNvSpPr>
          <p:nvPr>
            <p:ph type="sldNum" sz="quarter" idx="5"/>
          </p:nvPr>
        </p:nvSpPr>
        <p:spPr/>
        <p:txBody>
          <a:bodyPr/>
          <a:lstStyle/>
          <a:p>
            <a:fld id="{0D56BA45-1D32-5045-A256-713E716CE437}" type="slidenum">
              <a:rPr lang="en-GB" smtClean="0"/>
              <a:t>22</a:t>
            </a:fld>
            <a:endParaRPr lang="en-GB"/>
          </a:p>
        </p:txBody>
      </p:sp>
    </p:spTree>
    <p:extLst>
      <p:ext uri="{BB962C8B-B14F-4D97-AF65-F5344CB8AC3E}">
        <p14:creationId xmlns:p14="http://schemas.microsoft.com/office/powerpoint/2010/main" val="2990591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F1F1F"/>
                </a:solidFill>
                <a:effectLst/>
                <a:latin typeface="Google Sans"/>
              </a:rPr>
              <a:t>Key Components:</a:t>
            </a:r>
          </a:p>
          <a:p>
            <a:pPr algn="l">
              <a:buFont typeface="Arial" panose="020B0604020202020204" pitchFamily="34" charset="0"/>
              <a:buChar char="•"/>
            </a:pPr>
            <a:r>
              <a:rPr lang="en-US" b="0" i="0" dirty="0">
                <a:solidFill>
                  <a:srgbClr val="1F1F1F"/>
                </a:solidFill>
                <a:effectLst/>
                <a:latin typeface="Google Sans"/>
              </a:rPr>
              <a:t>Risk-Based Approach: The AI Act classifies AI systems into four risk categories:</a:t>
            </a:r>
          </a:p>
          <a:p>
            <a:pPr marL="742950" lvl="1" indent="-285750" algn="l">
              <a:buFont typeface="Arial" panose="020B0604020202020204" pitchFamily="34" charset="0"/>
              <a:buChar char="•"/>
            </a:pPr>
            <a:r>
              <a:rPr lang="en-US" b="0" i="0" dirty="0">
                <a:solidFill>
                  <a:srgbClr val="1F1F1F"/>
                </a:solidFill>
                <a:effectLst/>
                <a:latin typeface="Google Sans"/>
              </a:rPr>
              <a:t>Unacceptable Risk: AI applications deemed to pose an unacceptable risk, such as social scoring systems, are outright banned.</a:t>
            </a:r>
          </a:p>
          <a:p>
            <a:pPr marL="742950" lvl="1" indent="-285750" algn="l">
              <a:buFont typeface="Arial" panose="020B0604020202020204" pitchFamily="34" charset="0"/>
              <a:buChar char="•"/>
            </a:pPr>
            <a:r>
              <a:rPr lang="en-US" b="0" i="0" dirty="0">
                <a:solidFill>
                  <a:srgbClr val="1F1F1F"/>
                </a:solidFill>
                <a:effectLst/>
                <a:latin typeface="Google Sans"/>
              </a:rPr>
              <a:t>High-Risk: AI systems used in critical areas like healthcare, employment, law enforcement, and education are subject to strict requirements. These include ensuring transparency, data quality, human oversight, and robustness.</a:t>
            </a:r>
          </a:p>
          <a:p>
            <a:pPr marL="742950" lvl="1" indent="-285750" algn="l">
              <a:buFont typeface="Arial" panose="020B0604020202020204" pitchFamily="34" charset="0"/>
              <a:buChar char="•"/>
            </a:pPr>
            <a:r>
              <a:rPr lang="en-US" b="0" i="0" dirty="0">
                <a:solidFill>
                  <a:srgbClr val="1F1F1F"/>
                </a:solidFill>
                <a:effectLst/>
                <a:latin typeface="Google Sans"/>
              </a:rPr>
              <a:t>Limited Risk: AI systems with specific transparency obligations (e.g., chatbots, deepfakes)</a:t>
            </a:r>
          </a:p>
          <a:p>
            <a:pPr marL="742950" lvl="1" indent="-285750" algn="l">
              <a:buFont typeface="Arial" panose="020B0604020202020204" pitchFamily="34" charset="0"/>
              <a:buChar char="•"/>
            </a:pPr>
            <a:r>
              <a:rPr lang="en-US" b="0" i="0" dirty="0">
                <a:solidFill>
                  <a:srgbClr val="1F1F1F"/>
                </a:solidFill>
                <a:effectLst/>
                <a:latin typeface="Google Sans"/>
              </a:rPr>
              <a:t>Minimal Risk: Most AI systems, like spam filters and AI-powered video games, fall under this category and face little regulation.</a:t>
            </a:r>
          </a:p>
          <a:p>
            <a:pPr algn="l">
              <a:buFont typeface="Arial" panose="020B0604020202020204" pitchFamily="34" charset="0"/>
              <a:buChar char="•"/>
            </a:pPr>
            <a:r>
              <a:rPr lang="en-US" b="0" i="0" dirty="0">
                <a:solidFill>
                  <a:srgbClr val="1F1F1F"/>
                </a:solidFill>
                <a:effectLst/>
                <a:latin typeface="Google Sans"/>
              </a:rPr>
              <a:t>Enforcement: The AI Act will be enforced through significant fines for non-compliance, mirroring the approach of the GDPR (General Data Protection Regulation).</a:t>
            </a:r>
          </a:p>
          <a:p>
            <a:pPr algn="l"/>
            <a:r>
              <a:rPr lang="en-US" b="0" i="0" dirty="0">
                <a:solidFill>
                  <a:srgbClr val="1F1F1F"/>
                </a:solidFill>
                <a:effectLst/>
                <a:latin typeface="Google Sans"/>
              </a:rPr>
              <a:t>Goals of the AI Act:</a:t>
            </a:r>
          </a:p>
          <a:p>
            <a:pPr algn="l">
              <a:buFont typeface="Arial" panose="020B0604020202020204" pitchFamily="34" charset="0"/>
              <a:buChar char="•"/>
            </a:pPr>
            <a:r>
              <a:rPr lang="en-US" b="0" i="0" dirty="0">
                <a:solidFill>
                  <a:srgbClr val="1F1F1F"/>
                </a:solidFill>
                <a:effectLst/>
                <a:latin typeface="Google Sans"/>
              </a:rPr>
              <a:t>Protecting Fundamental Rights: Guarantee the safety of AI systems and prevent discrimination or bias.</a:t>
            </a:r>
          </a:p>
          <a:p>
            <a:pPr algn="l">
              <a:buFont typeface="Arial" panose="020B0604020202020204" pitchFamily="34" charset="0"/>
              <a:buChar char="•"/>
            </a:pPr>
            <a:r>
              <a:rPr lang="en-US" b="0" i="0" dirty="0">
                <a:solidFill>
                  <a:srgbClr val="1F1F1F"/>
                </a:solidFill>
                <a:effectLst/>
                <a:latin typeface="Google Sans"/>
              </a:rPr>
              <a:t>Boosting Trust: Ensure transparency, accountability, and human oversight, building user confidence.</a:t>
            </a:r>
          </a:p>
          <a:p>
            <a:pPr algn="l">
              <a:buFont typeface="Arial" panose="020B0604020202020204" pitchFamily="34" charset="0"/>
              <a:buChar char="•"/>
            </a:pPr>
            <a:r>
              <a:rPr lang="en-US" b="0" i="0" dirty="0">
                <a:solidFill>
                  <a:srgbClr val="1F1F1F"/>
                </a:solidFill>
                <a:effectLst/>
                <a:latin typeface="Google Sans"/>
              </a:rPr>
              <a:t>Encouraging Innovation: Provide a clear regulatory framework to give businesses and developers the legal certainty needed to innovate with AI responsibly.</a:t>
            </a:r>
          </a:p>
          <a:p>
            <a:pPr algn="l">
              <a:buFont typeface="Arial" panose="020B0604020202020204" pitchFamily="34" charset="0"/>
              <a:buChar char="•"/>
            </a:pPr>
            <a:r>
              <a:rPr lang="en-US" b="0" i="0" dirty="0">
                <a:solidFill>
                  <a:srgbClr val="1F1F1F"/>
                </a:solidFill>
                <a:effectLst/>
                <a:latin typeface="Google Sans"/>
              </a:rPr>
              <a:t>Global Leadership: Position the EU to set global standards for ethical AI development and deployment.</a:t>
            </a:r>
          </a:p>
        </p:txBody>
      </p:sp>
      <p:sp>
        <p:nvSpPr>
          <p:cNvPr id="4" name="Slide Number Placeholder 3"/>
          <p:cNvSpPr>
            <a:spLocks noGrp="1"/>
          </p:cNvSpPr>
          <p:nvPr>
            <p:ph type="sldNum" sz="quarter" idx="5"/>
          </p:nvPr>
        </p:nvSpPr>
        <p:spPr/>
        <p:txBody>
          <a:bodyPr/>
          <a:lstStyle/>
          <a:p>
            <a:fld id="{0D56BA45-1D32-5045-A256-713E716CE437}" type="slidenum">
              <a:rPr lang="en-GB" smtClean="0"/>
              <a:t>23</a:t>
            </a:fld>
            <a:endParaRPr lang="en-GB"/>
          </a:p>
        </p:txBody>
      </p:sp>
    </p:spTree>
    <p:extLst>
      <p:ext uri="{BB962C8B-B14F-4D97-AF65-F5344CB8AC3E}">
        <p14:creationId xmlns:p14="http://schemas.microsoft.com/office/powerpoint/2010/main" val="2159083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0014"/>
                </a:solidFill>
                <a:effectLst/>
                <a:latin typeface="Google Sans"/>
              </a:rPr>
              <a:t>Algorithmic Accountability Act of 2022: This bill requires companies to conduct impact assessments for high-risk automated systems, including AI.</a:t>
            </a:r>
          </a:p>
          <a:p>
            <a:endParaRPr lang="en-US" b="0" i="0" dirty="0">
              <a:solidFill>
                <a:srgbClr val="400014"/>
              </a:solidFill>
              <a:effectLst/>
              <a:latin typeface="Google Sans"/>
            </a:endParaRPr>
          </a:p>
          <a:p>
            <a:r>
              <a:rPr lang="en-US" b="0" i="0" dirty="0">
                <a:solidFill>
                  <a:srgbClr val="400014"/>
                </a:solidFill>
                <a:effectLst/>
                <a:latin typeface="Google Sans"/>
              </a:rPr>
              <a:t>The Algorithmic Justice and Online Platform Transparency Act of 2022: Focuses on transparency and accountability of AI systems used by large online platforms.</a:t>
            </a:r>
          </a:p>
          <a:p>
            <a:endParaRPr lang="en-US" b="0" i="0" dirty="0">
              <a:solidFill>
                <a:srgbClr val="400014"/>
              </a:solidFill>
              <a:effectLst/>
              <a:latin typeface="Google Sans"/>
            </a:endParaRPr>
          </a:p>
          <a:p>
            <a:r>
              <a:rPr lang="en-US" b="0" i="0" dirty="0">
                <a:solidFill>
                  <a:srgbClr val="400014"/>
                </a:solidFill>
                <a:effectLst/>
                <a:latin typeface="Google Sans"/>
              </a:rPr>
              <a:t>The National Artificial Intelligence Act of 2021 A proposed framework for coordinating AI research, development, and standards across multiple federal agencies.</a:t>
            </a:r>
            <a:endParaRPr lang="en-GB" dirty="0"/>
          </a:p>
        </p:txBody>
      </p:sp>
      <p:sp>
        <p:nvSpPr>
          <p:cNvPr id="4" name="Slide Number Placeholder 3"/>
          <p:cNvSpPr>
            <a:spLocks noGrp="1"/>
          </p:cNvSpPr>
          <p:nvPr>
            <p:ph type="sldNum" sz="quarter" idx="5"/>
          </p:nvPr>
        </p:nvSpPr>
        <p:spPr/>
        <p:txBody>
          <a:bodyPr/>
          <a:lstStyle/>
          <a:p>
            <a:fld id="{0D56BA45-1D32-5045-A256-713E716CE437}" type="slidenum">
              <a:rPr lang="en-GB" smtClean="0"/>
              <a:t>24</a:t>
            </a:fld>
            <a:endParaRPr lang="en-GB"/>
          </a:p>
        </p:txBody>
      </p:sp>
    </p:spTree>
    <p:extLst>
      <p:ext uri="{BB962C8B-B14F-4D97-AF65-F5344CB8AC3E}">
        <p14:creationId xmlns:p14="http://schemas.microsoft.com/office/powerpoint/2010/main" val="281919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56BA45-1D32-5045-A256-713E716CE437}" type="slidenum">
              <a:rPr lang="en-GB" smtClean="0"/>
              <a:t>25</a:t>
            </a:fld>
            <a:endParaRPr lang="en-GB"/>
          </a:p>
        </p:txBody>
      </p:sp>
    </p:spTree>
    <p:extLst>
      <p:ext uri="{BB962C8B-B14F-4D97-AF65-F5344CB8AC3E}">
        <p14:creationId xmlns:p14="http://schemas.microsoft.com/office/powerpoint/2010/main" val="2959321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56BA45-1D32-5045-A256-713E716CE437}" type="slidenum">
              <a:rPr lang="en-GB" smtClean="0"/>
              <a:t>26</a:t>
            </a:fld>
            <a:endParaRPr lang="en-GB"/>
          </a:p>
        </p:txBody>
      </p:sp>
    </p:spTree>
    <p:extLst>
      <p:ext uri="{BB962C8B-B14F-4D97-AF65-F5344CB8AC3E}">
        <p14:creationId xmlns:p14="http://schemas.microsoft.com/office/powerpoint/2010/main" val="157181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is linked to CREATIVITY: imagining something NEW and Making it happen – CREATIVITY IS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Emphasize creativity is not only imagination but also ACTION.</a:t>
            </a:r>
            <a:endParaRPr lang="en-US" b="1" dirty="0"/>
          </a:p>
          <a:p>
            <a:endParaRPr lang="en-US" dirty="0"/>
          </a:p>
          <a:p>
            <a:r>
              <a:rPr lang="en-US" dirty="0"/>
              <a:t>Note that</a:t>
            </a:r>
          </a:p>
          <a:p>
            <a:endParaRPr lang="en-US" dirty="0"/>
          </a:p>
          <a:p>
            <a:pPr marL="171450" indent="-171450">
              <a:buFont typeface="Arial" panose="020B0604020202020204" pitchFamily="34" charset="0"/>
              <a:buChar char="•"/>
            </a:pPr>
            <a:r>
              <a:rPr lang="en-US" dirty="0"/>
              <a:t>Many technologies (applications of know-how,</a:t>
            </a:r>
            <a:r>
              <a:rPr lang="en-US" baseline="0" dirty="0"/>
              <a:t> software and materials) are included in the definition of “digital”</a:t>
            </a:r>
          </a:p>
          <a:p>
            <a:pPr marL="171450" indent="-171450">
              <a:buFont typeface="Arial" panose="020B0604020202020204" pitchFamily="34" charset="0"/>
              <a:buChar char="•"/>
            </a:pPr>
            <a:r>
              <a:rPr lang="en-US" baseline="0" dirty="0"/>
              <a:t>The change in work and value delivery are substantial, not marginal</a:t>
            </a:r>
          </a:p>
          <a:p>
            <a:pPr marL="171450" indent="-171450">
              <a:buFont typeface="Arial" panose="020B0604020202020204" pitchFamily="34" charset="0"/>
              <a:buChar char="•"/>
            </a:pPr>
            <a:r>
              <a:rPr lang="en-US" baseline="0" dirty="0"/>
              <a:t>The boosts in efficiency and value can be significant if implementation is good</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32092-6271-034C-A373-FC28AFF632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29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is linked to CREATIVITY: imagining something NEW and Making it happen – CREATIVITY IS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Emphasize creativity is not only imagination but also ACTION.</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Arial"/>
                <a:cs typeface="Arial" panose="020B0604020202020204" pitchFamily="34" charset="0"/>
                <a:sym typeface="Arial"/>
              </a:rPr>
              <a:t>An Innovation Mindset requires Experimentation</a:t>
            </a:r>
            <a:r>
              <a:rPr kumimoji="0" lang="en-US" sz="1200" b="0" i="0" u="none" strike="noStrike" kern="0" cap="none" spc="0" normalizeH="0" baseline="0" noProof="0" dirty="0">
                <a:ln>
                  <a:noFill/>
                </a:ln>
                <a:solidFill>
                  <a:srgbClr val="002060"/>
                </a:solidFill>
                <a:effectLst/>
                <a:uLnTx/>
                <a:uFillTx/>
                <a:latin typeface="Arial" panose="020B0604020202020204" pitchFamily="34" charset="0"/>
                <a:ea typeface="Arial"/>
                <a:cs typeface="Arial" panose="020B0604020202020204" pitchFamily="34" charset="0"/>
                <a:sym typeface="Arial"/>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32092-6271-034C-A373-FC28AFF632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22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E64B94F-8E50-421E-9891-AF4A10235749}"/>
              </a:ext>
            </a:extLst>
          </p:cNvPr>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It is important to emphasize all these points, paraphrased below:</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Collaboration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User/stakeholder-centricity</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Simple, easily usable tools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Trying things out practically</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Failing frequently and moving 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Public Private People Partnerships </a:t>
            </a:r>
            <a:endParaRPr lang="en-US" sz="1800" b="0" i="0" dirty="0">
              <a:solidFill>
                <a:srgbClr val="444444"/>
              </a:solidFill>
              <a:effectLst/>
              <a:latin typeface="Arial" panose="020B0604020202020204" pitchFamily="34"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Transversal and fundamental to changing mindsets. </a:t>
            </a:r>
          </a:p>
          <a:p>
            <a:endParaRPr lang="en-US" dirty="0"/>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en-US" dirty="0"/>
              <a:t>Both the Innovation or Experimental and the Digital mindsets require of us </a:t>
            </a:r>
            <a:r>
              <a:rPr kumimoji="0" lang="en-US" sz="1200" b="0" i="0" u="none" strike="noStrike" kern="0" cap="none" spc="0" normalizeH="0" baseline="0" noProof="0" dirty="0">
                <a:ln>
                  <a:noFill/>
                </a:ln>
                <a:solidFill>
                  <a:srgbClr val="002060"/>
                </a:solidFill>
                <a:effectLst/>
                <a:uLnTx/>
                <a:uFillTx/>
                <a:latin typeface="Arial"/>
                <a:cs typeface="Arial"/>
                <a:sym typeface="Arial"/>
              </a:rPr>
              <a:t>the GROWUTH MINDSETS because t</a:t>
            </a:r>
            <a:r>
              <a:rPr kumimoji="0" lang="en-US" sz="1200" b="0" i="0" u="none" strike="noStrike" kern="0" cap="none" spc="0" normalizeH="0" baseline="0" noProof="0" dirty="0">
                <a:ln>
                  <a:noFill/>
                </a:ln>
                <a:solidFill>
                  <a:srgbClr val="002060"/>
                </a:solidFill>
                <a:effectLst/>
                <a:uLnTx/>
                <a:uFillTx/>
                <a:latin typeface="Arial"/>
                <a:ea typeface="Arial"/>
                <a:cs typeface="Arial"/>
                <a:sym typeface="Arial"/>
              </a:rPr>
              <a:t>he view you adopt for yourself profoundly affects the way you lead your life.</a:t>
            </a:r>
            <a:endParaRPr kumimoji="0" lang="en-US"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1200" b="0" i="0" u="none" strike="noStrike" kern="0" cap="none" spc="0" normalizeH="0" baseline="0" noProof="0" dirty="0">
              <a:ln>
                <a:noFill/>
              </a:ln>
              <a:solidFill>
                <a:srgbClr val="002060"/>
              </a:solidFill>
              <a:effectLst/>
              <a:uLnTx/>
              <a:uFillTx/>
              <a:latin typeface="Arial"/>
              <a:ea typeface="Arial"/>
              <a:cs typeface="Arial"/>
              <a:sym typeface="Arial"/>
            </a:endParaRPr>
          </a:p>
          <a:p>
            <a:pPr algn="l" rtl="0" fontAlgn="base"/>
            <a:r>
              <a:rPr lang="en-US" sz="1200" b="1" i="0" u="none" strike="noStrike" dirty="0">
                <a:solidFill>
                  <a:srgbClr val="000000"/>
                </a:solidFill>
                <a:effectLst/>
                <a:latin typeface="Century Gothic" panose="020B0502020202020204" pitchFamily="34" charset="0"/>
              </a:rPr>
              <a:t>A growth mindset is one that enables people to see opportunities to learn from all situations </a:t>
            </a:r>
            <a:r>
              <a:rPr lang="en-US" sz="1200" b="0" i="0" u="none" strike="noStrike" dirty="0">
                <a:solidFill>
                  <a:srgbClr val="000000"/>
                </a:solidFill>
                <a:effectLst/>
                <a:latin typeface="Century Gothic" panose="020B0502020202020204" pitchFamily="34" charset="0"/>
              </a:rPr>
              <a:t>- love challenges, fear not learning, is motivated by self development, and finds lessons and inspiration in the success of others. </a:t>
            </a:r>
            <a:r>
              <a:rPr lang="en-US" sz="1200" b="0" i="0" dirty="0">
                <a:solidFill>
                  <a:srgbClr val="444444"/>
                </a:solidFill>
                <a:effectLst/>
                <a:latin typeface="Century Gothic" panose="020B0502020202020204" pitchFamily="34" charset="0"/>
              </a:rPr>
              <a:t>​</a:t>
            </a:r>
          </a:p>
          <a:p>
            <a:pPr algn="l" rtl="0" fontAlgn="base"/>
            <a:r>
              <a:rPr lang="en-US" sz="1200" b="1" i="0" u="none" strike="noStrike" dirty="0">
                <a:solidFill>
                  <a:srgbClr val="000000"/>
                </a:solidFill>
                <a:effectLst/>
                <a:latin typeface="Century Gothic" panose="020B0502020202020204" pitchFamily="34" charset="0"/>
              </a:rPr>
              <a:t>A fixed mindset, on the other hand, is only willing to enter into new and unfamiliar situations and challenges if they believe they will succeed.</a:t>
            </a:r>
          </a:p>
          <a:p>
            <a:pPr algn="l" rtl="0" fontAlgn="base"/>
            <a:endParaRPr lang="en-US" sz="1200" b="1" i="0" u="none" strike="noStrike" dirty="0">
              <a:solidFill>
                <a:srgbClr val="000000"/>
              </a:solidFill>
              <a:effectLst/>
              <a:latin typeface="Century Gothic" panose="020B0502020202020204" pitchFamily="34" charset="0"/>
            </a:endParaRPr>
          </a:p>
          <a:p>
            <a:pPr algn="l" rtl="0" fontAlgn="base"/>
            <a:r>
              <a:rPr lang="en-US" sz="1200" b="0" i="0" u="none" strike="noStrike" dirty="0">
                <a:solidFill>
                  <a:srgbClr val="000000"/>
                </a:solidFill>
                <a:effectLst/>
                <a:latin typeface="Century Gothic" panose="020B0502020202020204" pitchFamily="34" charset="0"/>
              </a:rPr>
              <a:t>A growth mindset is better for experimentation. Experiment requires trying new things (even if you are not 100% sure they will work), it requires a curiosity and a motivation to learn what works and what doesn’t. </a:t>
            </a:r>
            <a:r>
              <a:rPr lang="en-US" sz="1200" b="0" i="0" dirty="0">
                <a:solidFill>
                  <a:srgbClr val="444444"/>
                </a:solidFill>
                <a:effectLst/>
                <a:latin typeface="Century Gothic" panose="020B050202020202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entury Gothic" panose="020B050202020202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entury Gothic" panose="020B0502020202020204" pitchFamily="34" charset="0"/>
              </a:rPr>
              <a:t>The growth mindset is sometimes referred to as the learning mindset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7EF8143-1930-4381-8C71-FE5505838358}" type="slidenum">
              <a:rPr lang="en-US" smtClean="0"/>
              <a:t>6</a:t>
            </a:fld>
            <a:endParaRPr lang="en-US"/>
          </a:p>
        </p:txBody>
      </p:sp>
    </p:spTree>
    <p:extLst>
      <p:ext uri="{BB962C8B-B14F-4D97-AF65-F5344CB8AC3E}">
        <p14:creationId xmlns:p14="http://schemas.microsoft.com/office/powerpoint/2010/main" val="349380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a:t>
            </a:r>
            <a:r>
              <a:rPr lang="en-US" b="1" dirty="0"/>
              <a:t>different</a:t>
            </a:r>
            <a:r>
              <a:rPr lang="en-US" dirty="0"/>
              <a:t> speeds of countries’ adoption of digital technologies</a:t>
            </a:r>
            <a:r>
              <a:rPr lang="en-US" baseline="0" dirty="0"/>
              <a:t> and that some countries are struggling to integrate them and reap the benefits.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32092-6271-034C-A373-FC28AFF632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87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Access: the importance of expanding coverage or enhancement of quality service delivery – especially to vulnerable groups</a:t>
            </a:r>
          </a:p>
          <a:p>
            <a:pPr marL="228600" indent="-228600">
              <a:buAutoNum type="arabicPeriod"/>
            </a:pPr>
            <a:r>
              <a:rPr lang="en-US" dirty="0"/>
              <a:t>Quality: High-quality service delivery includes – but is not limited to: </a:t>
            </a:r>
          </a:p>
          <a:p>
            <a:pPr marL="685800" lvl="1" indent="-228600">
              <a:buAutoNum type="arabicPeriod"/>
            </a:pPr>
            <a:r>
              <a:rPr lang="en-US" dirty="0"/>
              <a:t>excellence of services offered </a:t>
            </a:r>
          </a:p>
          <a:p>
            <a:pPr marL="685800" lvl="1" indent="-228600">
              <a:buAutoNum type="arabicPeriod"/>
            </a:pPr>
            <a:r>
              <a:rPr lang="en-US" dirty="0"/>
              <a:t>availability of quality government services at times and in ways that are convenient to the public </a:t>
            </a:r>
          </a:p>
          <a:p>
            <a:pPr marL="685800" lvl="1" indent="-228600">
              <a:buAutoNum type="arabicPeriod"/>
            </a:pPr>
            <a:r>
              <a:rPr lang="en-US" dirty="0"/>
              <a:t>speedy processing of applications or claims </a:t>
            </a:r>
          </a:p>
          <a:p>
            <a:pPr marL="685800" lvl="1" indent="-228600">
              <a:buAutoNum type="arabicPeriod"/>
            </a:pPr>
            <a:r>
              <a:rPr lang="en-US" dirty="0"/>
              <a:t>reduction in the amount of paperwork and other activities people must perform to demonstrate compliance with clearly written government regulations</a:t>
            </a:r>
          </a:p>
          <a:p>
            <a:pPr marL="228600" indent="-228600">
              <a:buAutoNum type="arabicPeriod"/>
            </a:pPr>
            <a:r>
              <a:rPr lang="en-US" dirty="0"/>
              <a:t>Inclusion and Responsiveness: It is not enough to offer standard delivery of public services if the vulnerable, including the poor, remain ignored</a:t>
            </a:r>
          </a:p>
          <a:p>
            <a:pPr marL="457200" lvl="1" indent="0">
              <a:buNone/>
            </a:pPr>
            <a:r>
              <a:rPr lang="en-US" dirty="0"/>
              <a:t>Disaggregated data is vital to understand the needs of the vulnerable groups and deliver services that are needed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People-driven and personalized services: Utilizing proven mechanisms to collect feedback to help engage them in the delivery of services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Transparency and accountability of service delivery: Ensure transparency in service delivery and accountability to ensure that resources are going to the most vulnerable groups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32092-6271-034C-A373-FC28AFF632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7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32092-6271-034C-A373-FC28AFF632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7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AE7-E2A0-4581-8435-A4367203C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A53A71-8E52-471B-A199-9A897EA41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B5816B-D0ED-4747-9BBD-477BEFDA7CF8}"/>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5" name="Footer Placeholder 4">
            <a:extLst>
              <a:ext uri="{FF2B5EF4-FFF2-40B4-BE49-F238E27FC236}">
                <a16:creationId xmlns:a16="http://schemas.microsoft.com/office/drawing/2014/main" id="{E679A0B3-FCC7-40B4-93DD-66EFF4ED3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01AC1-2A1C-4ECD-A272-EF9993DF861D}"/>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381721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5E5C-E150-4DEF-BAC1-F62EA6AF4D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0181F-A71E-4198-9B91-D8AC9FC5E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0DB2D-E108-45A2-9813-E08360FF1312}"/>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5" name="Footer Placeholder 4">
            <a:extLst>
              <a:ext uri="{FF2B5EF4-FFF2-40B4-BE49-F238E27FC236}">
                <a16:creationId xmlns:a16="http://schemas.microsoft.com/office/drawing/2014/main" id="{3CC4AEB8-7C5A-451A-958F-123149FCB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5D00E-B7A3-48BC-8E95-6452946B1B21}"/>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303723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7A3F5-74AF-45D2-AAEB-27A670F72E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DF0926-4861-43F1-B7F6-87032E772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81CBE-8E8E-46C7-98CA-E6DD0892F5A7}"/>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5" name="Footer Placeholder 4">
            <a:extLst>
              <a:ext uri="{FF2B5EF4-FFF2-40B4-BE49-F238E27FC236}">
                <a16:creationId xmlns:a16="http://schemas.microsoft.com/office/drawing/2014/main" id="{20FF3330-3046-4283-BDC8-8678B524E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ECD3E-DC66-44FB-B1D9-180C10F18C00}"/>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265619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38"/>
        <p:cNvGrpSpPr/>
        <p:nvPr/>
      </p:nvGrpSpPr>
      <p:grpSpPr>
        <a:xfrm>
          <a:off x="0" y="0"/>
          <a:ext cx="0" cy="0"/>
          <a:chOff x="0" y="0"/>
          <a:chExt cx="0" cy="0"/>
        </a:xfrm>
      </p:grpSpPr>
      <p:sp>
        <p:nvSpPr>
          <p:cNvPr id="39" name="Google Shape;39;p13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9518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9"/>
        <p:cNvGrpSpPr/>
        <p:nvPr/>
      </p:nvGrpSpPr>
      <p:grpSpPr>
        <a:xfrm>
          <a:off x="0" y="0"/>
          <a:ext cx="0" cy="0"/>
          <a:chOff x="0" y="0"/>
          <a:chExt cx="0" cy="0"/>
        </a:xfrm>
      </p:grpSpPr>
      <p:sp>
        <p:nvSpPr>
          <p:cNvPr id="350" name="Google Shape;350;p147"/>
          <p:cNvSpPr txBox="1">
            <a:spLocks noGrp="1"/>
          </p:cNvSpPr>
          <p:nvPr>
            <p:ph type="title"/>
          </p:nvPr>
        </p:nvSpPr>
        <p:spPr>
          <a:xfrm>
            <a:off x="321607" y="335909"/>
            <a:ext cx="11548786"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0" i="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147"/>
          <p:cNvSpPr txBox="1">
            <a:spLocks noGrp="1"/>
          </p:cNvSpPr>
          <p:nvPr>
            <p:ph type="body" idx="1"/>
          </p:nvPr>
        </p:nvSpPr>
        <p:spPr>
          <a:xfrm>
            <a:off x="379522" y="1806039"/>
            <a:ext cx="11432953"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2" name="Google Shape;352;p147"/>
          <p:cNvSpPr txBox="1">
            <a:spLocks noGrp="1"/>
          </p:cNvSpPr>
          <p:nvPr>
            <p:ph type="ftr" idx="11"/>
          </p:nvPr>
        </p:nvSpPr>
        <p:spPr>
          <a:xfrm>
            <a:off x="398991" y="6389662"/>
            <a:ext cx="1047326" cy="9233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47"/>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147"/>
          <p:cNvSpPr txBox="1">
            <a:spLocks noGrp="1"/>
          </p:cNvSpPr>
          <p:nvPr>
            <p:ph type="sldNum" idx="12"/>
          </p:nvPr>
        </p:nvSpPr>
        <p:spPr>
          <a:xfrm>
            <a:off x="11502629" y="6349922"/>
            <a:ext cx="327660" cy="123111"/>
          </a:xfrm>
          <a:prstGeom prst="rect">
            <a:avLst/>
          </a:prstGeom>
          <a:noFill/>
          <a:ln>
            <a:noFill/>
          </a:ln>
        </p:spPr>
        <p:txBody>
          <a:bodyPr spcFirstLastPara="1" wrap="square" lIns="0" tIns="0" rIns="0" bIns="0" anchor="t" anchorCtr="0">
            <a:spAutoFit/>
          </a:bodyPr>
          <a:lstStyle>
            <a:lvl1pPr marL="93978"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1pPr>
            <a:lvl2pPr marL="93978"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2pPr>
            <a:lvl3pPr marL="93978"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3pPr>
            <a:lvl4pPr marL="93978"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4pPr>
            <a:lvl5pPr marL="93978"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5pPr>
            <a:lvl6pPr marL="93978"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6pPr>
            <a:lvl7pPr marL="93978"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7pPr>
            <a:lvl8pPr marL="93978"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8pPr>
            <a:lvl9pPr marL="93978"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9pPr>
          </a:lstStyle>
          <a:p>
            <a:pPr marL="93978"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6994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Blank">
  <p:cSld name="3. Blank">
    <p:bg>
      <p:bgPr>
        <a:solidFill>
          <a:srgbClr val="FFFFFF"/>
        </a:solidFill>
        <a:effectLst/>
      </p:bgPr>
    </p:bg>
    <p:spTree>
      <p:nvGrpSpPr>
        <p:cNvPr id="1" name="Shape 510"/>
        <p:cNvGrpSpPr/>
        <p:nvPr/>
      </p:nvGrpSpPr>
      <p:grpSpPr>
        <a:xfrm>
          <a:off x="0" y="0"/>
          <a:ext cx="0" cy="0"/>
          <a:chOff x="0" y="0"/>
          <a:chExt cx="0" cy="0"/>
        </a:xfrm>
      </p:grpSpPr>
      <p:cxnSp>
        <p:nvCxnSpPr>
          <p:cNvPr id="511" name="Google Shape;511;p172"/>
          <p:cNvCxnSpPr/>
          <p:nvPr/>
        </p:nvCxnSpPr>
        <p:spPr>
          <a:xfrm>
            <a:off x="240000" y="480000"/>
            <a:ext cx="11700800" cy="0"/>
          </a:xfrm>
          <a:prstGeom prst="straightConnector1">
            <a:avLst/>
          </a:prstGeom>
          <a:noFill/>
          <a:ln w="9525" cap="flat" cmpd="sng">
            <a:solidFill>
              <a:schemeClr val="accent2"/>
            </a:solidFill>
            <a:prstDash val="dot"/>
            <a:round/>
            <a:headEnd type="none" w="sm" len="sm"/>
            <a:tailEnd type="none" w="sm" len="sm"/>
          </a:ln>
        </p:spPr>
      </p:cxnSp>
      <p:cxnSp>
        <p:nvCxnSpPr>
          <p:cNvPr id="512" name="Google Shape;512;p172"/>
          <p:cNvCxnSpPr/>
          <p:nvPr/>
        </p:nvCxnSpPr>
        <p:spPr>
          <a:xfrm>
            <a:off x="232367" y="6009600"/>
            <a:ext cx="11700800" cy="0"/>
          </a:xfrm>
          <a:prstGeom prst="straightConnector1">
            <a:avLst/>
          </a:prstGeom>
          <a:noFill/>
          <a:ln w="9525" cap="flat" cmpd="sng">
            <a:solidFill>
              <a:schemeClr val="accent2"/>
            </a:solidFill>
            <a:prstDash val="dot"/>
            <a:round/>
            <a:headEnd type="none" w="sm" len="sm"/>
            <a:tailEnd type="none" w="sm" len="sm"/>
          </a:ln>
        </p:spPr>
      </p:cxnSp>
      <p:pic>
        <p:nvPicPr>
          <p:cNvPr id="513" name="Google Shape;513;p172"/>
          <p:cNvPicPr preferRelativeResize="0"/>
          <p:nvPr/>
        </p:nvPicPr>
        <p:blipFill rotWithShape="1">
          <a:blip r:embed="rId2">
            <a:alphaModFix/>
          </a:blip>
          <a:srcRect/>
          <a:stretch/>
        </p:blipFill>
        <p:spPr>
          <a:xfrm>
            <a:off x="95647" y="104786"/>
            <a:ext cx="2850755" cy="562396"/>
          </a:xfrm>
          <a:prstGeom prst="rect">
            <a:avLst/>
          </a:prstGeom>
          <a:noFill/>
          <a:ln>
            <a:noFill/>
          </a:ln>
        </p:spPr>
      </p:pic>
      <p:pic>
        <p:nvPicPr>
          <p:cNvPr id="514" name="Google Shape;514;p172"/>
          <p:cNvPicPr preferRelativeResize="0"/>
          <p:nvPr/>
        </p:nvPicPr>
        <p:blipFill rotWithShape="1">
          <a:blip r:embed="rId3">
            <a:alphaModFix/>
          </a:blip>
          <a:srcRect l="1899" t="7290" b="3493"/>
          <a:stretch/>
        </p:blipFill>
        <p:spPr>
          <a:xfrm>
            <a:off x="0" y="1657295"/>
            <a:ext cx="12192000" cy="5184011"/>
          </a:xfrm>
          <a:prstGeom prst="rect">
            <a:avLst/>
          </a:prstGeom>
          <a:noFill/>
          <a:ln>
            <a:noFill/>
          </a:ln>
        </p:spPr>
      </p:pic>
      <p:sp>
        <p:nvSpPr>
          <p:cNvPr id="515" name="Google Shape;515;p17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33"/>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5677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554CDC7C-2AFC-4C55-8636-84369AAE047C}"/>
              </a:ext>
            </a:extLst>
          </p:cNvPr>
          <p:cNvSpPr>
            <a:spLocks noGrp="1"/>
          </p:cNvSpPr>
          <p:nvPr>
            <p:ph type="dt" sz="half" idx="10"/>
          </p:nvPr>
        </p:nvSpPr>
        <p:spPr/>
        <p:txBody>
          <a:bodyPr/>
          <a:lstStyle/>
          <a:p>
            <a:fld id="{35C9F9CF-D285-4E36-8CA8-A6D05083D420}" type="datetime1">
              <a:rPr lang="en-US" altLang="ko-KR" smtClean="0"/>
              <a:t>19/03/2024</a:t>
            </a:fld>
            <a:endParaRPr lang="ko-KR" altLang="en-US"/>
          </a:p>
        </p:txBody>
      </p:sp>
      <p:sp>
        <p:nvSpPr>
          <p:cNvPr id="5" name="바닥글 개체 틀 4">
            <a:extLst>
              <a:ext uri="{FF2B5EF4-FFF2-40B4-BE49-F238E27FC236}">
                <a16:creationId xmlns:a16="http://schemas.microsoft.com/office/drawing/2014/main" id="{7CD187F4-E0E1-4A0B-BA0B-99C2A9952C5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8114024-5173-48DB-B259-3C361714CEE4}"/>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70550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4C7D8A9-3092-499D-91EF-8F022087D845}"/>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B524758-2DD7-452B-AFBD-CD3D7594B202}"/>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68DCB35-3140-42C3-824B-B85FD38D4B9D}"/>
              </a:ext>
            </a:extLst>
          </p:cNvPr>
          <p:cNvSpPr>
            <a:spLocks noGrp="1"/>
          </p:cNvSpPr>
          <p:nvPr>
            <p:ph type="dt" sz="half" idx="10"/>
          </p:nvPr>
        </p:nvSpPr>
        <p:spPr/>
        <p:txBody>
          <a:bodyPr/>
          <a:lstStyle/>
          <a:p>
            <a:fld id="{4AC23143-70DC-49C5-A642-AFA0F542D7DE}" type="datetime1">
              <a:rPr lang="en-US" altLang="ko-KR" smtClean="0"/>
              <a:t>19/03/2024</a:t>
            </a:fld>
            <a:endParaRPr lang="ko-KR" altLang="en-US"/>
          </a:p>
        </p:txBody>
      </p:sp>
      <p:sp>
        <p:nvSpPr>
          <p:cNvPr id="5" name="바닥글 개체 틀 4">
            <a:extLst>
              <a:ext uri="{FF2B5EF4-FFF2-40B4-BE49-F238E27FC236}">
                <a16:creationId xmlns:a16="http://schemas.microsoft.com/office/drawing/2014/main" id="{88663C89-7BDD-402E-B9C7-DDEFA1F5C99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AF8D950-28A5-4E6A-AA79-43616F30E870}"/>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183439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494976-346F-4A3E-8EC1-68C3FD444940}"/>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9CDD7706-9DEE-41A6-9163-ECEF22B48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A7567031-5B3E-4E58-B0A5-CF66AB8E5753}"/>
              </a:ext>
            </a:extLst>
          </p:cNvPr>
          <p:cNvSpPr>
            <a:spLocks noGrp="1"/>
          </p:cNvSpPr>
          <p:nvPr>
            <p:ph type="dt" sz="half" idx="10"/>
          </p:nvPr>
        </p:nvSpPr>
        <p:spPr/>
        <p:txBody>
          <a:bodyPr/>
          <a:lstStyle/>
          <a:p>
            <a:fld id="{43D7B744-6AD5-4F74-BDB9-B58A9FA54FD1}" type="datetime1">
              <a:rPr lang="en-US" altLang="ko-KR" smtClean="0"/>
              <a:t>19/03/2024</a:t>
            </a:fld>
            <a:endParaRPr lang="ko-KR" altLang="en-US"/>
          </a:p>
        </p:txBody>
      </p:sp>
      <p:sp>
        <p:nvSpPr>
          <p:cNvPr id="5" name="바닥글 개체 틀 4">
            <a:extLst>
              <a:ext uri="{FF2B5EF4-FFF2-40B4-BE49-F238E27FC236}">
                <a16:creationId xmlns:a16="http://schemas.microsoft.com/office/drawing/2014/main" id="{BBA736E7-A789-46A7-BD57-55F211D2CE9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055709C-6538-482E-8F37-4CDB67D922C3}"/>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309665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554068E-4FFF-4C26-9251-2261D88FCEE7}"/>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3DFCB096-F507-4CAB-B563-D6A2533746CC}"/>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5FDE4854-41D3-4A62-A22C-0BD31370447C}"/>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E652A87A-794F-46AF-9F34-E13B415E0419}"/>
              </a:ext>
            </a:extLst>
          </p:cNvPr>
          <p:cNvSpPr>
            <a:spLocks noGrp="1"/>
          </p:cNvSpPr>
          <p:nvPr>
            <p:ph type="dt" sz="half" idx="10"/>
          </p:nvPr>
        </p:nvSpPr>
        <p:spPr/>
        <p:txBody>
          <a:bodyPr/>
          <a:lstStyle/>
          <a:p>
            <a:fld id="{CE77A7CB-6AB7-4B6B-99DC-810BE7197909}" type="datetime1">
              <a:rPr lang="en-US" altLang="ko-KR" smtClean="0"/>
              <a:t>19/03/2024</a:t>
            </a:fld>
            <a:endParaRPr lang="ko-KR" altLang="en-US"/>
          </a:p>
        </p:txBody>
      </p:sp>
      <p:sp>
        <p:nvSpPr>
          <p:cNvPr id="6" name="바닥글 개체 틀 5">
            <a:extLst>
              <a:ext uri="{FF2B5EF4-FFF2-40B4-BE49-F238E27FC236}">
                <a16:creationId xmlns:a16="http://schemas.microsoft.com/office/drawing/2014/main" id="{D10FCE4A-637C-48D9-8E36-384193CAD48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823C47F-A1E7-42E7-B4DD-5C85C27889B6}"/>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3916439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A4C5621-50D1-41B0-92A2-6D1D833C0A35}"/>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3BD63D13-6E86-4703-ACBB-675878FE3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8052AA58-2BCA-4800-915E-4D4BA2473DD1}"/>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262EAB1F-D857-44DA-8A9D-8CC75183D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F3DC6719-02DE-437F-AE4C-541A9AA92F36}"/>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7F059FF1-5302-481E-ABC0-8A6B7EF4E50F}"/>
              </a:ext>
            </a:extLst>
          </p:cNvPr>
          <p:cNvSpPr>
            <a:spLocks noGrp="1"/>
          </p:cNvSpPr>
          <p:nvPr>
            <p:ph type="dt" sz="half" idx="10"/>
          </p:nvPr>
        </p:nvSpPr>
        <p:spPr/>
        <p:txBody>
          <a:bodyPr/>
          <a:lstStyle/>
          <a:p>
            <a:fld id="{51B038CA-4542-4F3E-9F9C-3BCA4EA4DF5B}" type="datetime1">
              <a:rPr lang="en-US" altLang="ko-KR" smtClean="0"/>
              <a:t>19/03/2024</a:t>
            </a:fld>
            <a:endParaRPr lang="ko-KR" altLang="en-US"/>
          </a:p>
        </p:txBody>
      </p:sp>
      <p:sp>
        <p:nvSpPr>
          <p:cNvPr id="8" name="바닥글 개체 틀 7">
            <a:extLst>
              <a:ext uri="{FF2B5EF4-FFF2-40B4-BE49-F238E27FC236}">
                <a16:creationId xmlns:a16="http://schemas.microsoft.com/office/drawing/2014/main" id="{EC1F25FE-1A30-4101-91D4-9351B15AEEB1}"/>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58D8C83C-78EC-4EB5-99B0-D642D2D768EB}"/>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53279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C40D-AE95-4A6C-B76A-4B4F31849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725C7-FBAE-4823-A202-9125BC576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B01AC-EC9D-45F2-B87D-675A3B623B10}"/>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5" name="Footer Placeholder 4">
            <a:extLst>
              <a:ext uri="{FF2B5EF4-FFF2-40B4-BE49-F238E27FC236}">
                <a16:creationId xmlns:a16="http://schemas.microsoft.com/office/drawing/2014/main" id="{6B73C906-73F1-452A-B5E8-35AAD1EC4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650F1-A9C3-46E7-8B90-30BF73E3566C}"/>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2602043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64779B-6A10-43B8-B48B-4BCA73D0E88C}"/>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A574A342-7B6A-4F8F-B147-7AE3B77935D9}"/>
              </a:ext>
            </a:extLst>
          </p:cNvPr>
          <p:cNvSpPr>
            <a:spLocks noGrp="1"/>
          </p:cNvSpPr>
          <p:nvPr>
            <p:ph type="dt" sz="half" idx="10"/>
          </p:nvPr>
        </p:nvSpPr>
        <p:spPr/>
        <p:txBody>
          <a:bodyPr/>
          <a:lstStyle/>
          <a:p>
            <a:fld id="{1B1D920D-AA1A-4A26-ABD9-FA118DBCFFB2}" type="datetime1">
              <a:rPr lang="en-US" altLang="ko-KR" smtClean="0"/>
              <a:t>19/03/2024</a:t>
            </a:fld>
            <a:endParaRPr lang="ko-KR" altLang="en-US"/>
          </a:p>
        </p:txBody>
      </p:sp>
      <p:sp>
        <p:nvSpPr>
          <p:cNvPr id="4" name="바닥글 개체 틀 3">
            <a:extLst>
              <a:ext uri="{FF2B5EF4-FFF2-40B4-BE49-F238E27FC236}">
                <a16:creationId xmlns:a16="http://schemas.microsoft.com/office/drawing/2014/main" id="{E5E075A0-528D-4A98-8CE1-B51BF4830BF9}"/>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9F620F41-DC63-4F20-B1B9-EE94C066DEA4}"/>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1927544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94B56010-0E5F-43EA-83DC-8861CC1B15C6}"/>
              </a:ext>
            </a:extLst>
          </p:cNvPr>
          <p:cNvSpPr>
            <a:spLocks noGrp="1"/>
          </p:cNvSpPr>
          <p:nvPr>
            <p:ph type="dt" sz="half" idx="10"/>
          </p:nvPr>
        </p:nvSpPr>
        <p:spPr/>
        <p:txBody>
          <a:bodyPr/>
          <a:lstStyle/>
          <a:p>
            <a:fld id="{A722B3C0-5245-472A-864C-AB192DFF5F09}" type="datetime1">
              <a:rPr lang="en-US" altLang="ko-KR" smtClean="0"/>
              <a:t>19/03/2024</a:t>
            </a:fld>
            <a:endParaRPr lang="ko-KR" altLang="en-US"/>
          </a:p>
        </p:txBody>
      </p:sp>
      <p:sp>
        <p:nvSpPr>
          <p:cNvPr id="3" name="바닥글 개체 틀 2">
            <a:extLst>
              <a:ext uri="{FF2B5EF4-FFF2-40B4-BE49-F238E27FC236}">
                <a16:creationId xmlns:a16="http://schemas.microsoft.com/office/drawing/2014/main" id="{816DDB4E-8F29-4D3B-87F7-26CB283B059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1896EB41-C5FA-4112-9A6A-381A18DE4E34}"/>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1583462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4A6D75-1177-464B-AB65-05E80341EF1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E5CB521-EF92-4B29-BCE2-4C2342F2D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015DF60E-A33D-4582-8E12-4A00FD2DD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DCCDC55E-A146-4ECC-B82B-BE88F11478C5}"/>
              </a:ext>
            </a:extLst>
          </p:cNvPr>
          <p:cNvSpPr>
            <a:spLocks noGrp="1"/>
          </p:cNvSpPr>
          <p:nvPr>
            <p:ph type="dt" sz="half" idx="10"/>
          </p:nvPr>
        </p:nvSpPr>
        <p:spPr/>
        <p:txBody>
          <a:bodyPr/>
          <a:lstStyle/>
          <a:p>
            <a:fld id="{BA80327B-8C21-46BD-8B88-52AF4695A7FE}" type="datetime1">
              <a:rPr lang="en-US" altLang="ko-KR" smtClean="0"/>
              <a:t>19/03/2024</a:t>
            </a:fld>
            <a:endParaRPr lang="ko-KR" altLang="en-US"/>
          </a:p>
        </p:txBody>
      </p:sp>
      <p:sp>
        <p:nvSpPr>
          <p:cNvPr id="6" name="바닥글 개체 틀 5">
            <a:extLst>
              <a:ext uri="{FF2B5EF4-FFF2-40B4-BE49-F238E27FC236}">
                <a16:creationId xmlns:a16="http://schemas.microsoft.com/office/drawing/2014/main" id="{81FA1627-EB74-439F-9960-19E1AFED206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F29B939-EF68-4ACD-875E-FE86F2DEB220}"/>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62092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572917-A537-4A46-8218-996DF0F4FB4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1BAEEBE1-D8EB-4BC9-90C0-28B29001C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07F8EBF3-C2CC-454C-9095-DDC28EE2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516A8BB0-740E-4A9C-8373-81D673B3CFC5}"/>
              </a:ext>
            </a:extLst>
          </p:cNvPr>
          <p:cNvSpPr>
            <a:spLocks noGrp="1"/>
          </p:cNvSpPr>
          <p:nvPr>
            <p:ph type="dt" sz="half" idx="10"/>
          </p:nvPr>
        </p:nvSpPr>
        <p:spPr/>
        <p:txBody>
          <a:bodyPr/>
          <a:lstStyle/>
          <a:p>
            <a:fld id="{C364E151-C0BE-4D9D-951D-26B8EFEB8D32}" type="datetime1">
              <a:rPr lang="en-US" altLang="ko-KR" smtClean="0"/>
              <a:t>19/03/2024</a:t>
            </a:fld>
            <a:endParaRPr lang="ko-KR" altLang="en-US"/>
          </a:p>
        </p:txBody>
      </p:sp>
      <p:sp>
        <p:nvSpPr>
          <p:cNvPr id="6" name="바닥글 개체 틀 5">
            <a:extLst>
              <a:ext uri="{FF2B5EF4-FFF2-40B4-BE49-F238E27FC236}">
                <a16:creationId xmlns:a16="http://schemas.microsoft.com/office/drawing/2014/main" id="{389E9D85-AABD-45C4-9F2B-1AE8B8428AC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3645DA6-D09A-47FD-AA33-4C37C1992520}"/>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2121015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C1AA2C7-1F1E-464B-9507-6DD99E4C6D2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4727A09-75E3-4E76-8E0C-4F7477E46C5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0EDE11B-59E0-4FF7-9A3F-5266BE784637}"/>
              </a:ext>
            </a:extLst>
          </p:cNvPr>
          <p:cNvSpPr>
            <a:spLocks noGrp="1"/>
          </p:cNvSpPr>
          <p:nvPr>
            <p:ph type="dt" sz="half" idx="10"/>
          </p:nvPr>
        </p:nvSpPr>
        <p:spPr/>
        <p:txBody>
          <a:bodyPr/>
          <a:lstStyle/>
          <a:p>
            <a:fld id="{4A6F7FA9-972D-48E7-BDF4-B46AFC045338}" type="datetime1">
              <a:rPr lang="en-US" altLang="ko-KR" smtClean="0"/>
              <a:t>19/03/2024</a:t>
            </a:fld>
            <a:endParaRPr lang="ko-KR" altLang="en-US"/>
          </a:p>
        </p:txBody>
      </p:sp>
      <p:sp>
        <p:nvSpPr>
          <p:cNvPr id="5" name="바닥글 개체 틀 4">
            <a:extLst>
              <a:ext uri="{FF2B5EF4-FFF2-40B4-BE49-F238E27FC236}">
                <a16:creationId xmlns:a16="http://schemas.microsoft.com/office/drawing/2014/main" id="{C5410C28-3CDD-4B25-8646-5BA4CC20640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02B03EF-B3E3-408A-B902-5149395FD746}"/>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2191301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3E4A1085-EC36-453B-B394-2748D3E97FA9}"/>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601E8637-ACE1-4DBD-8B65-265D586B80EE}"/>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75E3EE89-E7BB-4BE1-BBF2-B51B5A8F26BB}"/>
              </a:ext>
            </a:extLst>
          </p:cNvPr>
          <p:cNvSpPr>
            <a:spLocks noGrp="1"/>
          </p:cNvSpPr>
          <p:nvPr>
            <p:ph type="dt" sz="half" idx="10"/>
          </p:nvPr>
        </p:nvSpPr>
        <p:spPr/>
        <p:txBody>
          <a:bodyPr/>
          <a:lstStyle/>
          <a:p>
            <a:fld id="{4043DD42-B8FC-4AF9-84A8-1EC3DC5A962D}" type="datetime1">
              <a:rPr lang="en-US" altLang="ko-KR" smtClean="0"/>
              <a:t>19/03/2024</a:t>
            </a:fld>
            <a:endParaRPr lang="ko-KR" altLang="en-US"/>
          </a:p>
        </p:txBody>
      </p:sp>
      <p:sp>
        <p:nvSpPr>
          <p:cNvPr id="5" name="바닥글 개체 틀 4">
            <a:extLst>
              <a:ext uri="{FF2B5EF4-FFF2-40B4-BE49-F238E27FC236}">
                <a16:creationId xmlns:a16="http://schemas.microsoft.com/office/drawing/2014/main" id="{585CC128-7AFC-41BC-A4B3-6C5AD3FEDF8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E214EA6-78B5-42F2-A826-0D318B03DE23}"/>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42426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35"/>
        <p:cNvGrpSpPr/>
        <p:nvPr/>
      </p:nvGrpSpPr>
      <p:grpSpPr>
        <a:xfrm>
          <a:off x="0" y="0"/>
          <a:ext cx="0" cy="0"/>
          <a:chOff x="0" y="0"/>
          <a:chExt cx="0" cy="0"/>
        </a:xfrm>
      </p:grpSpPr>
      <p:sp>
        <p:nvSpPr>
          <p:cNvPr id="436" name="Google Shape;436;p160"/>
          <p:cNvSpPr txBox="1">
            <a:spLocks noGrp="1"/>
          </p:cNvSpPr>
          <p:nvPr>
            <p:ph type="ctrTitle"/>
          </p:nvPr>
        </p:nvSpPr>
        <p:spPr>
          <a:xfrm>
            <a:off x="1524000" y="1122363"/>
            <a:ext cx="9144000" cy="2387600"/>
          </a:xfrm>
          <a:prstGeom prst="rect">
            <a:avLst/>
          </a:prstGeom>
          <a:noFill/>
          <a:ln>
            <a:noFill/>
          </a:ln>
        </p:spPr>
        <p:txBody>
          <a:bodyPr spcFirstLastPara="1" wrap="square" lIns="68575" tIns="68575" rIns="68575" bIns="68575" anchor="b" anchorCtr="0">
            <a:noAutofit/>
          </a:bodyPr>
          <a:lstStyle>
            <a:lvl1pPr marR="0" lvl="0" algn="ctr">
              <a:lnSpc>
                <a:spcPct val="90000"/>
              </a:lnSpc>
              <a:spcBef>
                <a:spcPts val="0"/>
              </a:spcBef>
              <a:spcAft>
                <a:spcPts val="0"/>
              </a:spcAft>
              <a:buClr>
                <a:schemeClr val="dk1"/>
              </a:buClr>
              <a:buSzPts val="45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437" name="Google Shape;437;p160"/>
          <p:cNvSpPr txBox="1">
            <a:spLocks noGrp="1"/>
          </p:cNvSpPr>
          <p:nvPr>
            <p:ph type="subTitle" idx="1"/>
          </p:nvPr>
        </p:nvSpPr>
        <p:spPr>
          <a:xfrm>
            <a:off x="1524000" y="3602037"/>
            <a:ext cx="9144000" cy="1655600"/>
          </a:xfrm>
          <a:prstGeom prst="rect">
            <a:avLst/>
          </a:prstGeom>
          <a:noFill/>
          <a:ln>
            <a:noFill/>
          </a:ln>
        </p:spPr>
        <p:txBody>
          <a:bodyPr spcFirstLastPara="1" wrap="square" lIns="68575" tIns="68575" rIns="68575" bIns="68575" anchor="t" anchorCtr="0">
            <a:noAutofit/>
          </a:bodyPr>
          <a:lstStyle>
            <a:lvl1pPr marR="0" lvl="0" algn="ctr">
              <a:lnSpc>
                <a:spcPct val="90000"/>
              </a:lnSpc>
              <a:spcBef>
                <a:spcPts val="1067"/>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33"/>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3pPr>
            <a:lvl4pPr marR="0" lvl="3" algn="ctr">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8" name="Google Shape;438;p160"/>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39" name="Google Shape;439;p160"/>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40" name="Google Shape;440;p16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1" name="Google Shape;441;p160"/>
          <p:cNvPicPr preferRelativeResize="0"/>
          <p:nvPr/>
        </p:nvPicPr>
        <p:blipFill rotWithShape="1">
          <a:blip r:embed="rId2">
            <a:alphaModFix/>
          </a:blip>
          <a:srcRect/>
          <a:stretch/>
        </p:blipFill>
        <p:spPr>
          <a:xfrm>
            <a:off x="95647" y="104786"/>
            <a:ext cx="2850755" cy="562396"/>
          </a:xfrm>
          <a:prstGeom prst="rect">
            <a:avLst/>
          </a:prstGeom>
          <a:noFill/>
          <a:ln>
            <a:noFill/>
          </a:ln>
        </p:spPr>
      </p:pic>
      <p:pic>
        <p:nvPicPr>
          <p:cNvPr id="442" name="Google Shape;442;p160"/>
          <p:cNvPicPr preferRelativeResize="0"/>
          <p:nvPr/>
        </p:nvPicPr>
        <p:blipFill rotWithShape="1">
          <a:blip r:embed="rId3">
            <a:alphaModFix/>
          </a:blip>
          <a:srcRect l="1899" t="7290" b="3492"/>
          <a:stretch/>
        </p:blipFill>
        <p:spPr>
          <a:xfrm>
            <a:off x="1" y="1673987"/>
            <a:ext cx="12192000" cy="5184011"/>
          </a:xfrm>
          <a:prstGeom prst="rect">
            <a:avLst/>
          </a:prstGeom>
          <a:noFill/>
          <a:ln>
            <a:noFill/>
          </a:ln>
        </p:spPr>
      </p:pic>
    </p:spTree>
    <p:extLst>
      <p:ext uri="{BB962C8B-B14F-4D97-AF65-F5344CB8AC3E}">
        <p14:creationId xmlns:p14="http://schemas.microsoft.com/office/powerpoint/2010/main" val="3651118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7"/>
            <a:ext cx="12192000" cy="5551487"/>
          </a:xfrm>
        </p:spPr>
        <p:txBody>
          <a:bodyPr/>
          <a:lstStyle/>
          <a:p>
            <a:r>
              <a:rPr lang="en-US"/>
              <a:t>Click icon to add picture</a:t>
            </a:r>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24970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784612" y="1818016"/>
            <a:ext cx="10515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2" y="776679"/>
            <a:ext cx="10515600" cy="914011"/>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990798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2" y="1709742"/>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p>
        </p:txBody>
      </p:sp>
    </p:spTree>
    <p:extLst>
      <p:ext uri="{BB962C8B-B14F-4D97-AF65-F5344CB8AC3E}">
        <p14:creationId xmlns:p14="http://schemas.microsoft.com/office/powerpoint/2010/main" val="200041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83CD-FCA0-4D2B-9978-4D92B9D00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A1AAD-32A0-459C-849C-EA16F57540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7EE09-E8F0-4D18-A0F6-73BB00653458}"/>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5" name="Footer Placeholder 4">
            <a:extLst>
              <a:ext uri="{FF2B5EF4-FFF2-40B4-BE49-F238E27FC236}">
                <a16:creationId xmlns:a16="http://schemas.microsoft.com/office/drawing/2014/main" id="{10CD9E9E-3D81-4A57-BD37-BC486688A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CF5FA-4222-450A-9B31-1903FA5144E9}"/>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4166695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2352598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9" y="1833469"/>
            <a:ext cx="5157787" cy="671607"/>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9"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3" y="1820736"/>
            <a:ext cx="5183188" cy="684339"/>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3"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2" y="776679"/>
            <a:ext cx="10515600" cy="914011"/>
          </a:xfrm>
          <a:prstGeom prst="rect">
            <a:avLst/>
          </a:prstGeom>
        </p:spPr>
        <p:txBody>
          <a:bodyPr vert="horz" lIns="91440" tIns="45720" rIns="91440" bIns="45720" rtlCol="0" anchor="ctr">
            <a:normAutofit/>
          </a:bodyPr>
          <a:lstStyle/>
          <a:p>
            <a:r>
              <a:rPr lang="en-US"/>
              <a:t>Click to edit Master title style</a:t>
            </a:r>
          </a:p>
        </p:txBody>
      </p:sp>
      <p:sp>
        <p:nvSpPr>
          <p:cNvPr id="10" name="Footer Placeholder 4">
            <a:extLst>
              <a:ext uri="{FF2B5EF4-FFF2-40B4-BE49-F238E27FC236}">
                <a16:creationId xmlns:a16="http://schemas.microsoft.com/office/drawing/2014/main" id="{8E5267ED-AE67-49DE-8C1F-22764F38AF1B}"/>
              </a:ext>
            </a:extLst>
          </p:cNvPr>
          <p:cNvSpPr txBox="1">
            <a:spLocks/>
          </p:cNvSpPr>
          <p:nvPr userDrawn="1"/>
        </p:nvSpPr>
        <p:spPr>
          <a:xfrm>
            <a:off x="3123021" y="78101"/>
            <a:ext cx="8357108" cy="531888"/>
          </a:xfrm>
          <a:prstGeom prst="rect">
            <a:avLst/>
          </a:prstGeom>
        </p:spPr>
        <p:txBody>
          <a:bodyPr vert="horz" lIns="91440" tIns="45720" rIns="91440" bIns="45720" rtlCol="0" anchor="ctr"/>
          <a:lstStyle>
            <a:defPPr>
              <a:defRPr lang="en-US"/>
            </a:defPPr>
            <a:lvl1pPr marL="0" algn="l" defTabSz="914400" rtl="0" eaLnBrk="1" latinLnBrk="0" hangingPunct="1">
              <a:spcBef>
                <a:spcPts val="200"/>
              </a:spcBef>
              <a:defRPr sz="800" kern="1200">
                <a:solidFill>
                  <a:srgbClr val="000000"/>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a:t>Innovation and Digital Government for Public Service Delivery</a:t>
            </a:r>
            <a:endParaRPr lang="en-US" sz="800" dirty="0"/>
          </a:p>
        </p:txBody>
      </p:sp>
    </p:spTree>
    <p:extLst>
      <p:ext uri="{BB962C8B-B14F-4D97-AF65-F5344CB8AC3E}">
        <p14:creationId xmlns:p14="http://schemas.microsoft.com/office/powerpoint/2010/main" val="2882941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580374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240572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9" y="993130"/>
            <a:ext cx="3932238" cy="1064271"/>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9" y="2057402"/>
            <a:ext cx="393223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3348230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9" y="993130"/>
            <a:ext cx="3932238" cy="1064271"/>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9"/>
            <a:ext cx="6172201"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9" y="2057402"/>
            <a:ext cx="393223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179544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1346079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345820" y="776679"/>
            <a:ext cx="1645001" cy="5400287"/>
          </a:xfrm>
        </p:spPr>
        <p:txBody>
          <a:bodyPr vert="vert270">
            <a:normAutofit/>
          </a:bodyPr>
          <a:lstStyle>
            <a:lvl1pPr algn="r">
              <a:defRPr sz="2800" b="1"/>
            </a:lvl1pPr>
          </a:lstStyle>
          <a:p>
            <a:r>
              <a:rPr lang="en-US"/>
              <a:t>Click to edit Master title style</a:t>
            </a:r>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4" name="Textplatzhalter 3"/>
          <p:cNvSpPr>
            <a:spLocks noGrp="1"/>
          </p:cNvSpPr>
          <p:nvPr>
            <p:ph type="body" sz="quarter" idx="13"/>
          </p:nvPr>
        </p:nvSpPr>
        <p:spPr>
          <a:xfrm>
            <a:off x="2299370" y="784281"/>
            <a:ext cx="9037499" cy="5400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237848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7" y="1527048"/>
            <a:ext cx="12188953" cy="5330952"/>
          </a:xfrm>
        </p:spPr>
        <p:txBody>
          <a:bodyPr/>
          <a:lstStyle/>
          <a:p>
            <a:r>
              <a:rPr lang="en-US"/>
              <a:t>Click icon to add picture</a:t>
            </a:r>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2" y="1537052"/>
            <a:ext cx="3913632" cy="5330952"/>
          </a:xfrm>
        </p:spPr>
        <p:txBody>
          <a:bodyPr/>
          <a:lstStyle>
            <a:lvl1pPr>
              <a:defRPr/>
            </a:lvl1pPr>
          </a:lstStyle>
          <a:p>
            <a:r>
              <a:rPr lang="en-US"/>
              <a:t>Steps</a:t>
            </a:r>
          </a:p>
        </p:txBody>
      </p:sp>
      <p:sp>
        <p:nvSpPr>
          <p:cNvPr id="6" name="Foliennummernplatzhalter 3"/>
          <p:cNvSpPr>
            <a:spLocks noGrp="1"/>
          </p:cNvSpPr>
          <p:nvPr>
            <p:ph type="sldNum" sz="quarter" idx="12"/>
          </p:nvPr>
        </p:nvSpPr>
        <p:spPr>
          <a:xfrm>
            <a:off x="8610601" y="6356352"/>
            <a:ext cx="2743200" cy="365125"/>
          </a:xfrm>
        </p:spPr>
        <p:txBody>
          <a:bodyPr/>
          <a:lstStyle/>
          <a:p>
            <a:fld id="{961E0DA8-AC27-403E-90E8-404BCA9BAC80}" type="slidenum">
              <a:rPr lang="en-US" smtClean="0"/>
              <a:pPr/>
              <a:t>‹#›</a:t>
            </a:fld>
            <a:endParaRPr lang="en-US"/>
          </a:p>
        </p:txBody>
      </p:sp>
      <p:sp>
        <p:nvSpPr>
          <p:cNvPr id="9"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2968510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232978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B665-99E0-4B1C-8457-34996EB60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F6C8A-6B0C-4BAC-9E84-832A386BB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9350E-51E2-45C3-854A-AD4FA6B82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AC8D6E-73C9-4A7E-BBEC-F9742B3CB897}"/>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6" name="Footer Placeholder 5">
            <a:extLst>
              <a:ext uri="{FF2B5EF4-FFF2-40B4-BE49-F238E27FC236}">
                <a16:creationId xmlns:a16="http://schemas.microsoft.com/office/drawing/2014/main" id="{07A5748B-063F-4D1E-94D2-AEE0BC24F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E1910-5818-4A33-8447-F0BE3B66860B}"/>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30308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7" cy="1372987"/>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2"/>
            <a:ext cx="8825659" cy="2476500"/>
          </a:xfrm>
        </p:spPr>
        <p:txBody>
          <a:bodyPr anchor="ctr">
            <a:normAutofit/>
          </a:bodyPr>
          <a:lstStyle>
            <a:lvl1pPr marL="0" indent="0">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8494" y="822185"/>
            <a:ext cx="1075566" cy="822811"/>
          </a:xfrm>
          <a:prstGeom prst="rect">
            <a:avLst/>
          </a:prstGeom>
        </p:spPr>
      </p:pic>
    </p:spTree>
    <p:extLst>
      <p:ext uri="{BB962C8B-B14F-4D97-AF65-F5344CB8AC3E}">
        <p14:creationId xmlns:p14="http://schemas.microsoft.com/office/powerpoint/2010/main" val="183533331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2"/>
            <a:ext cx="9969924" cy="895351"/>
          </a:xfrm>
          <a:prstGeom prst="rect">
            <a:avLst/>
          </a:prstGeom>
        </p:spPr>
        <p:txBody>
          <a:bodyPr vert="horz"/>
          <a:lstStyle/>
          <a:p>
            <a:pPr lvl="0"/>
            <a:r>
              <a:rPr lang="de-DE"/>
              <a:t>Mastertextformat bearbeiten</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4237843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3518251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650489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2136493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345344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0284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3796758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1FC8-96EC-4D30-94E1-C072EB2A77F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09F13A0-AAC1-4277-896D-0E300ED38F84}"/>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DE115A-DBF5-48BA-9A40-37E038949784}"/>
              </a:ext>
            </a:extLst>
          </p:cNvPr>
          <p:cNvSpPr>
            <a:spLocks noGrp="1"/>
          </p:cNvSpPr>
          <p:nvPr>
            <p:ph type="dt" sz="half" idx="10"/>
          </p:nvPr>
        </p:nvSpPr>
        <p:spPr>
          <a:xfrm>
            <a:off x="838201" y="6356351"/>
            <a:ext cx="2743200" cy="365125"/>
          </a:xfrm>
          <a:prstGeom prst="rect">
            <a:avLst/>
          </a:prstGeom>
        </p:spPr>
        <p:txBody>
          <a:bodyPr/>
          <a:lstStyle/>
          <a:p>
            <a:fld id="{2E285AD7-51F6-4DF1-A18A-4B52DED06C81}" type="datetime1">
              <a:rPr lang="en-US" altLang="ko-KR" smtClean="0"/>
              <a:t>19/03/2024</a:t>
            </a:fld>
            <a:endParaRPr lang="en-US"/>
          </a:p>
        </p:txBody>
      </p:sp>
      <p:sp>
        <p:nvSpPr>
          <p:cNvPr id="5" name="Footer Placeholder 4">
            <a:extLst>
              <a:ext uri="{FF2B5EF4-FFF2-40B4-BE49-F238E27FC236}">
                <a16:creationId xmlns:a16="http://schemas.microsoft.com/office/drawing/2014/main" id="{BE0F1AB2-3E94-4686-80B0-06B1C628B25F}"/>
              </a:ext>
            </a:extLst>
          </p:cNvPr>
          <p:cNvSpPr>
            <a:spLocks noGrp="1"/>
          </p:cNvSpPr>
          <p:nvPr>
            <p:ph type="ftr" sz="quarter" idx="11"/>
          </p:nvPr>
        </p:nvSpPr>
        <p:spPr>
          <a:xfrm>
            <a:off x="4038602"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A479B4-5700-48D1-8249-D8E13E9AD3F8}"/>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903018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60" y="357167"/>
            <a:ext cx="11430080" cy="85725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pic>
        <p:nvPicPr>
          <p:cNvPr id="6" name="Picture 5" descr="Connected - TAOI-d copy"/>
          <p:cNvPicPr>
            <a:picLocks noChangeAspect="1" noChangeArrowheads="1"/>
          </p:cNvPicPr>
          <p:nvPr userDrawn="1"/>
        </p:nvPicPr>
        <p:blipFill>
          <a:blip r:embed="rId2" cstate="print"/>
          <a:srcRect l="60159" t="94792" r="-2"/>
          <a:stretch>
            <a:fillRect/>
          </a:stretch>
        </p:blipFill>
        <p:spPr bwMode="auto">
          <a:xfrm>
            <a:off x="-95294" y="3"/>
            <a:ext cx="4857707" cy="357187"/>
          </a:xfrm>
          <a:prstGeom prst="rect">
            <a:avLst/>
          </a:prstGeom>
          <a:noFill/>
          <a:ln w="9525">
            <a:noFill/>
            <a:miter lim="800000"/>
            <a:headEnd/>
            <a:tailEnd/>
          </a:ln>
        </p:spPr>
      </p:pic>
      <p:pic>
        <p:nvPicPr>
          <p:cNvPr id="9" name="Picture 8" descr="Connected - TAOI-d copy"/>
          <p:cNvPicPr>
            <a:picLocks noChangeAspect="1" noChangeArrowheads="1"/>
          </p:cNvPicPr>
          <p:nvPr userDrawn="1"/>
        </p:nvPicPr>
        <p:blipFill>
          <a:blip r:embed="rId2" cstate="print"/>
          <a:srcRect l="60159" t="94792" r="-2"/>
          <a:stretch>
            <a:fillRect/>
          </a:stretch>
        </p:blipFill>
        <p:spPr bwMode="auto">
          <a:xfrm>
            <a:off x="7334293" y="6500816"/>
            <a:ext cx="4857707" cy="357187"/>
          </a:xfrm>
          <a:prstGeom prst="rect">
            <a:avLst/>
          </a:prstGeom>
          <a:noFill/>
          <a:ln w="9525">
            <a:noFill/>
            <a:miter lim="800000"/>
            <a:headEnd/>
            <a:tailEnd/>
          </a:ln>
        </p:spPr>
      </p:pic>
      <p:pic>
        <p:nvPicPr>
          <p:cNvPr id="7" name="Picture 2" descr="image001"/>
          <p:cNvPicPr>
            <a:picLocks noChangeAspect="1" noChangeArrowheads="1"/>
          </p:cNvPicPr>
          <p:nvPr userDrawn="1"/>
        </p:nvPicPr>
        <p:blipFill>
          <a:blip r:embed="rId3" cstate="print"/>
          <a:srcRect/>
          <a:stretch>
            <a:fillRect/>
          </a:stretch>
        </p:blipFill>
        <p:spPr bwMode="auto">
          <a:xfrm>
            <a:off x="285751" y="6076283"/>
            <a:ext cx="3619484" cy="592807"/>
          </a:xfrm>
          <a:prstGeom prst="rect">
            <a:avLst/>
          </a:prstGeom>
          <a:noFill/>
          <a:ln w="9525">
            <a:noFill/>
            <a:miter lim="800000"/>
            <a:headEnd/>
            <a:tailEnd/>
          </a:ln>
        </p:spPr>
      </p:pic>
    </p:spTree>
    <p:extLst>
      <p:ext uri="{BB962C8B-B14F-4D97-AF65-F5344CB8AC3E}">
        <p14:creationId xmlns:p14="http://schemas.microsoft.com/office/powerpoint/2010/main" val="66353332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93E8-261F-4E3D-B0EB-41C93FACA9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E6EDC1-F03F-41F3-9D69-E98D9F1A8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098E1-9E7E-4901-96FB-97917B2D63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B10DB-0975-4034-BD80-ED0DA5416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F743A-3E2A-4EE6-B1FA-5799FD98A6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A6A1E3-7680-422D-BF0F-D08D7F2545AF}"/>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8" name="Footer Placeholder 7">
            <a:extLst>
              <a:ext uri="{FF2B5EF4-FFF2-40B4-BE49-F238E27FC236}">
                <a16:creationId xmlns:a16="http://schemas.microsoft.com/office/drawing/2014/main" id="{76B61954-9E69-4DD2-BE2C-64370354DD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E1400A-D038-4A76-8946-EE90852B0FBD}"/>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3910555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2416352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616710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2939404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9"/>
        <p:cNvGrpSpPr/>
        <p:nvPr/>
      </p:nvGrpSpPr>
      <p:grpSpPr>
        <a:xfrm>
          <a:off x="0" y="0"/>
          <a:ext cx="0" cy="0"/>
          <a:chOff x="0" y="0"/>
          <a:chExt cx="0" cy="0"/>
        </a:xfrm>
      </p:grpSpPr>
      <p:sp>
        <p:nvSpPr>
          <p:cNvPr id="350" name="Google Shape;350;p147"/>
          <p:cNvSpPr txBox="1">
            <a:spLocks noGrp="1"/>
          </p:cNvSpPr>
          <p:nvPr>
            <p:ph type="title"/>
          </p:nvPr>
        </p:nvSpPr>
        <p:spPr>
          <a:xfrm>
            <a:off x="321607" y="335909"/>
            <a:ext cx="11548786"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0" i="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147"/>
          <p:cNvSpPr txBox="1">
            <a:spLocks noGrp="1"/>
          </p:cNvSpPr>
          <p:nvPr>
            <p:ph type="body" idx="1"/>
          </p:nvPr>
        </p:nvSpPr>
        <p:spPr>
          <a:xfrm>
            <a:off x="379522" y="1806039"/>
            <a:ext cx="11432953"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2" name="Google Shape;352;p147"/>
          <p:cNvSpPr txBox="1">
            <a:spLocks noGrp="1"/>
          </p:cNvSpPr>
          <p:nvPr>
            <p:ph type="ftr" idx="11"/>
          </p:nvPr>
        </p:nvSpPr>
        <p:spPr>
          <a:xfrm>
            <a:off x="398991" y="6389662"/>
            <a:ext cx="1047326" cy="9233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47"/>
          <p:cNvSpPr txBox="1">
            <a:spLocks noGrp="1"/>
          </p:cNvSpPr>
          <p:nvPr>
            <p:ph type="dt" idx="10"/>
          </p:nvPr>
        </p:nvSpPr>
        <p:spPr>
          <a:xfrm>
            <a:off x="609600" y="6377942"/>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147"/>
          <p:cNvSpPr txBox="1">
            <a:spLocks noGrp="1"/>
          </p:cNvSpPr>
          <p:nvPr>
            <p:ph type="sldNum" idx="12"/>
          </p:nvPr>
        </p:nvSpPr>
        <p:spPr>
          <a:xfrm>
            <a:off x="11502629" y="6349922"/>
            <a:ext cx="327660" cy="123111"/>
          </a:xfrm>
          <a:prstGeom prst="rect">
            <a:avLst/>
          </a:prstGeom>
          <a:noFill/>
          <a:ln>
            <a:noFill/>
          </a:ln>
        </p:spPr>
        <p:txBody>
          <a:bodyPr spcFirstLastPara="1" wrap="square" lIns="0" tIns="0" rIns="0" bIns="0" anchor="t" anchorCtr="0">
            <a:spAutoFit/>
          </a:bodyPr>
          <a:lstStyle>
            <a:lvl1pPr marL="93978"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1pPr>
            <a:lvl2pPr marL="93978"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2pPr>
            <a:lvl3pPr marL="93978"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3pPr>
            <a:lvl4pPr marL="93978"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4pPr>
            <a:lvl5pPr marL="93978"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5pPr>
            <a:lvl6pPr marL="93978"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6pPr>
            <a:lvl7pPr marL="93978"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7pPr>
            <a:lvl8pPr marL="93978"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8pPr>
            <a:lvl9pPr marL="93978"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Arial"/>
                <a:ea typeface="Arial"/>
                <a:cs typeface="Arial"/>
                <a:sym typeface="Arial"/>
              </a:defRPr>
            </a:lvl9pPr>
          </a:lstStyle>
          <a:p>
            <a:pPr marL="93978"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0212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F66B-0637-49D2-BDF2-0B39A195096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E37C180-BC22-4CC0-9821-92C9F540B49D}"/>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781A50-01E3-4261-839E-7A651AF776D8}"/>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5A7B10-F313-4DBA-9E2D-677A898E2AC9}"/>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B4F3A3-17CD-4CA3-BF5A-E458DAC427F3}"/>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1975190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3304-9242-41F8-B0F0-AC92C42B6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0319-9784-446E-BC3A-677BD93F97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FC372-202F-4DF9-9F55-0DCF423ADF34}"/>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8C9471-6B91-45C4-975B-7F86833C5FDB}"/>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AD90-5321-4411-84F1-30BEC5C3D850}"/>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896615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FAD6-0621-48C7-B3BB-EC6A9A53A828}"/>
              </a:ext>
            </a:extLst>
          </p:cNvPr>
          <p:cNvSpPr>
            <a:spLocks noGrp="1"/>
          </p:cNvSpPr>
          <p:nvPr>
            <p:ph type="title"/>
          </p:nvPr>
        </p:nvSpPr>
        <p:spPr>
          <a:xfrm>
            <a:off x="831852" y="1709741"/>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C23DF6-2F9E-4D87-8AD0-EA2128BAE1E4}"/>
              </a:ext>
            </a:extLst>
          </p:cNvPr>
          <p:cNvSpPr>
            <a:spLocks noGrp="1"/>
          </p:cNvSpPr>
          <p:nvPr>
            <p:ph type="body" idx="1"/>
          </p:nvPr>
        </p:nvSpPr>
        <p:spPr>
          <a:xfrm>
            <a:off x="831852"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3BD7D-F19A-4CBB-A504-7DC67BAA84F0}"/>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CE3EA0-53DB-4760-98BC-EC2DAF399975}"/>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197D8C-FAD2-4887-A767-4DAF039F3413}"/>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579659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92E-2FE5-4A81-AEE0-208142596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95641-ECCD-4430-9828-22379B1B96B6}"/>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34857-F0D3-494B-9973-51F2B67E894D}"/>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42790F-667B-4DA5-9D91-2A61C606A49F}"/>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B496ABB-1E66-401B-8D84-88D36E9B7EDF}"/>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B42957B-F183-4E46-9EDB-5F22EA681E2F}"/>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688338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52A8-E6ED-469C-8110-9A534F038FFD}"/>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F1C9F5-1573-4F8F-9EE9-DC684ED926FA}"/>
              </a:ext>
            </a:extLst>
          </p:cNvPr>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CB205-1264-439C-9BCE-08BED53F27D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C04F17-B962-45B9-A0D3-03B968805519}"/>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CB1EFA9-68C8-4F8D-8BD7-A34880CB738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517B0B-5043-44D6-963D-3E586C6AF757}"/>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554474B-E478-4B78-A804-C1B32A6A7497}"/>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F3A048B-DE97-4FEF-8C9D-751CD0D88CEF}"/>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534868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473C-26C9-4A62-A6E0-126D405D5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BCFAE1-D484-45FE-8004-F12CEC51A84E}"/>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FC18B41-2C94-4B62-A99A-9068547A73ED}"/>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D241C30-A32D-40DB-9F91-DA4041C88793}"/>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84153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B06F-A679-480A-803C-6243EF509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6E135-8F56-47C8-8D71-8C258F3571D7}"/>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4" name="Footer Placeholder 3">
            <a:extLst>
              <a:ext uri="{FF2B5EF4-FFF2-40B4-BE49-F238E27FC236}">
                <a16:creationId xmlns:a16="http://schemas.microsoft.com/office/drawing/2014/main" id="{C0EBCE0C-FA24-4330-A880-AD5C243F01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B9F4C-1F84-4652-904D-73A526D9C4A6}"/>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165894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F00369-E27C-4401-95EC-53A87BAA1603}"/>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1C623F-A66D-4006-99BD-FD0C6B7D080B}"/>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E233C49-152D-4907-802D-A9A652655E8C}"/>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4401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0B44-76C5-4442-B38A-1441FD780579}"/>
              </a:ext>
            </a:extLst>
          </p:cNvPr>
          <p:cNvSpPr>
            <a:spLocks noGrp="1"/>
          </p:cNvSpPr>
          <p:nvPr>
            <p:ph type="title"/>
          </p:nvPr>
        </p:nvSpPr>
        <p:spPr>
          <a:xfrm>
            <a:off x="839789" y="457200"/>
            <a:ext cx="393223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D97428-4F63-407E-9C93-77A28710E35B}"/>
              </a:ext>
            </a:extLst>
          </p:cNvPr>
          <p:cNvSpPr>
            <a:spLocks noGrp="1"/>
          </p:cNvSpPr>
          <p:nvPr>
            <p:ph idx="1"/>
          </p:nvPr>
        </p:nvSpPr>
        <p:spPr>
          <a:xfrm>
            <a:off x="5183188" y="987428"/>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4B1AA1-6C6C-42BD-85AB-195FAC301F7E}"/>
              </a:ext>
            </a:extLst>
          </p:cNvPr>
          <p:cNvSpPr>
            <a:spLocks noGrp="1"/>
          </p:cNvSpPr>
          <p:nvPr>
            <p:ph type="body" sz="half" idx="2"/>
          </p:nvPr>
        </p:nvSpPr>
        <p:spPr>
          <a:xfrm>
            <a:off x="839789" y="2057401"/>
            <a:ext cx="393223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F208ACFF-5F63-4864-9F75-58D4A768BE92}"/>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85008F9-C036-4CB4-A257-1E239321F000}"/>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3A3BEA1-C0D6-49A9-BADC-9B8B9FDA8C68}"/>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377451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E5EB-D2FB-4929-AEDD-8AB77BA9EF0A}"/>
              </a:ext>
            </a:extLst>
          </p:cNvPr>
          <p:cNvSpPr>
            <a:spLocks noGrp="1"/>
          </p:cNvSpPr>
          <p:nvPr>
            <p:ph type="title"/>
          </p:nvPr>
        </p:nvSpPr>
        <p:spPr>
          <a:xfrm>
            <a:off x="839789" y="457200"/>
            <a:ext cx="393223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17397CB-931F-485B-A16D-717DF03E9116}"/>
              </a:ext>
            </a:extLst>
          </p:cNvPr>
          <p:cNvSpPr>
            <a:spLocks noGrp="1"/>
          </p:cNvSpPr>
          <p:nvPr>
            <p:ph type="pic" idx="1"/>
          </p:nvPr>
        </p:nvSpPr>
        <p:spPr>
          <a:xfrm>
            <a:off x="5183188" y="987428"/>
            <a:ext cx="6172201"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a:extLst>
              <a:ext uri="{FF2B5EF4-FFF2-40B4-BE49-F238E27FC236}">
                <a16:creationId xmlns:a16="http://schemas.microsoft.com/office/drawing/2014/main" id="{31EAC8C2-68D5-41C5-ABF4-CDBA8C12C145}"/>
              </a:ext>
            </a:extLst>
          </p:cNvPr>
          <p:cNvSpPr>
            <a:spLocks noGrp="1"/>
          </p:cNvSpPr>
          <p:nvPr>
            <p:ph type="body" sz="half" idx="2"/>
          </p:nvPr>
        </p:nvSpPr>
        <p:spPr>
          <a:xfrm>
            <a:off x="839789" y="2057401"/>
            <a:ext cx="393223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5EE49794-B1B6-4A37-9C54-03F190AAB237}"/>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0DB660F-FF0D-4CF7-8D71-5F464F8402A0}"/>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8504B-2D7E-43AF-AE20-E45274CB9BA1}"/>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1012568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F937-C76A-4DC7-8B34-3FAC1F93B8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C21D-80F7-41BF-AD3E-95C089D156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39869-7C4C-471D-892C-C6CB7CE7E3A6}"/>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C3BC29A-E48D-493B-B42D-329A5D733B07}"/>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6E1A7A5-E12D-4842-886B-5FF5FBF02BB7}"/>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2289269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BE87D-53CA-413F-A321-002A0D0408B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9CC98-97E0-4F80-BBD3-1F2EEA2E202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CCE78-8B21-48DE-B46C-F6DFC29D79C5}"/>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2CF1EA-D587-47F5-B817-C38BA940DFE5}"/>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540D2D-65D5-4353-924E-1E783833A542}"/>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94895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71CD8-D62D-4904-8FAE-C47EC4913BA0}"/>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3" name="Footer Placeholder 2">
            <a:extLst>
              <a:ext uri="{FF2B5EF4-FFF2-40B4-BE49-F238E27FC236}">
                <a16:creationId xmlns:a16="http://schemas.microsoft.com/office/drawing/2014/main" id="{3364BEC9-E49B-4089-9446-54B8E1EBB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C4A436-745E-46B2-BF6F-25536C44DBD6}"/>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311050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5E85-413D-4CED-9366-5A149328C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D5B92-A998-4DA3-BD38-3CE80226E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67C45-3629-4C21-8BE2-00659934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A7BED-3531-44D0-BEB5-CAB97F837672}"/>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6" name="Footer Placeholder 5">
            <a:extLst>
              <a:ext uri="{FF2B5EF4-FFF2-40B4-BE49-F238E27FC236}">
                <a16:creationId xmlns:a16="http://schemas.microsoft.com/office/drawing/2014/main" id="{554177DE-A084-4008-B3F5-A1C9B1505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D3899-40E7-44F2-8D4E-FC8B661EE258}"/>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349232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C95F-BA6F-467F-9E1C-F0A4CD534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A0238-B624-4DEA-9CBD-FA7D9D229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DC9B5-2D94-4808-AEEE-D6D22060A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A59EB-190D-4106-9041-5D2CA492A319}"/>
              </a:ext>
            </a:extLst>
          </p:cNvPr>
          <p:cNvSpPr>
            <a:spLocks noGrp="1"/>
          </p:cNvSpPr>
          <p:nvPr>
            <p:ph type="dt" sz="half" idx="10"/>
          </p:nvPr>
        </p:nvSpPr>
        <p:spPr/>
        <p:txBody>
          <a:bodyPr/>
          <a:lstStyle/>
          <a:p>
            <a:fld id="{8B1761BF-5C0C-4938-9410-E7F35F5DF0BC}" type="datetimeFigureOut">
              <a:rPr lang="en-US" smtClean="0"/>
              <a:t>19/03/2024</a:t>
            </a:fld>
            <a:endParaRPr lang="en-US"/>
          </a:p>
        </p:txBody>
      </p:sp>
      <p:sp>
        <p:nvSpPr>
          <p:cNvPr id="6" name="Footer Placeholder 5">
            <a:extLst>
              <a:ext uri="{FF2B5EF4-FFF2-40B4-BE49-F238E27FC236}">
                <a16:creationId xmlns:a16="http://schemas.microsoft.com/office/drawing/2014/main" id="{246122C9-78C5-485E-BE7F-7BA3583D5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EDB5E-1F6D-4915-832B-1EF007BAED5B}"/>
              </a:ext>
            </a:extLst>
          </p:cNvPr>
          <p:cNvSpPr>
            <a:spLocks noGrp="1"/>
          </p:cNvSpPr>
          <p:nvPr>
            <p:ph type="sldNum" sz="quarter" idx="12"/>
          </p:nvPr>
        </p:nvSpPr>
        <p:spPr/>
        <p:txBody>
          <a:bodyPr/>
          <a:lstStyle/>
          <a:p>
            <a:fld id="{6B42F786-62DF-4663-8863-96D3F4B038DE}" type="slidenum">
              <a:rPr lang="en-US" smtClean="0"/>
              <a:t>‹#›</a:t>
            </a:fld>
            <a:endParaRPr lang="en-US"/>
          </a:p>
        </p:txBody>
      </p:sp>
    </p:spTree>
    <p:extLst>
      <p:ext uri="{BB962C8B-B14F-4D97-AF65-F5344CB8AC3E}">
        <p14:creationId xmlns:p14="http://schemas.microsoft.com/office/powerpoint/2010/main" val="206239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4.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7.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image" Target="../media/image6.sv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2.jp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BC3AD2-AED1-4AD8-A142-2CF20D220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1F0AC-E57C-4550-A037-BE4564F92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EBBED-BA32-4574-BBAF-F32486AA3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61BF-5C0C-4938-9410-E7F35F5DF0BC}" type="datetimeFigureOut">
              <a:rPr lang="en-US" smtClean="0"/>
              <a:t>19/03/2024</a:t>
            </a:fld>
            <a:endParaRPr lang="en-US"/>
          </a:p>
        </p:txBody>
      </p:sp>
      <p:sp>
        <p:nvSpPr>
          <p:cNvPr id="5" name="Footer Placeholder 4">
            <a:extLst>
              <a:ext uri="{FF2B5EF4-FFF2-40B4-BE49-F238E27FC236}">
                <a16:creationId xmlns:a16="http://schemas.microsoft.com/office/drawing/2014/main" id="{1AD9F160-FE61-4FF5-B841-B6281CD43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F20CAC-BB33-4206-8DD6-53B7B2C23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F786-62DF-4663-8863-96D3F4B038DE}" type="slidenum">
              <a:rPr lang="en-US" smtClean="0"/>
              <a:t>‹#›</a:t>
            </a:fld>
            <a:endParaRPr lang="en-US"/>
          </a:p>
        </p:txBody>
      </p:sp>
    </p:spTree>
    <p:extLst>
      <p:ext uri="{BB962C8B-B14F-4D97-AF65-F5344CB8AC3E}">
        <p14:creationId xmlns:p14="http://schemas.microsoft.com/office/powerpoint/2010/main" val="70155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4984A13-18A3-4A7E-9C63-CCCB4783C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24F65E46-80BF-4E53-9D3B-09B5947A3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10E059B-57C1-465E-B238-4AC8D88B7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22A0F-2D23-48AF-B08C-1AED2A3BAB94}" type="datetime1">
              <a:rPr lang="en-US" altLang="ko-KR" smtClean="0"/>
              <a:t>19/03/2024</a:t>
            </a:fld>
            <a:endParaRPr lang="ko-KR" altLang="en-US"/>
          </a:p>
        </p:txBody>
      </p:sp>
      <p:sp>
        <p:nvSpPr>
          <p:cNvPr id="5" name="바닥글 개체 틀 4">
            <a:extLst>
              <a:ext uri="{FF2B5EF4-FFF2-40B4-BE49-F238E27FC236}">
                <a16:creationId xmlns:a16="http://schemas.microsoft.com/office/drawing/2014/main" id="{BD100E6D-EED5-4E39-B680-2D3AA0847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382A6A0F-7110-45E0-A425-1AF4886B3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23432240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9"/>
          <a:stretch>
            <a:fillRect/>
          </a:stretch>
        </p:blipFill>
        <p:spPr>
          <a:xfrm>
            <a:off x="524766" y="671232"/>
            <a:ext cx="11470194" cy="6186768"/>
          </a:xfrm>
          <a:prstGeom prst="rect">
            <a:avLst/>
          </a:prstGeom>
        </p:spPr>
      </p:pic>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2" y="776679"/>
            <a:ext cx="10515600" cy="9140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255818" y="155719"/>
            <a:ext cx="2583308" cy="468275"/>
          </a:xfrm>
          <a:prstGeom prst="rect">
            <a:avLst/>
          </a:prstGeom>
        </p:spPr>
      </p:pic>
      <p:pic>
        <p:nvPicPr>
          <p:cNvPr id="5" name="Picture 4"/>
          <p:cNvPicPr>
            <a:picLocks noChangeAspect="1"/>
          </p:cNvPicPr>
          <p:nvPr userDrawn="1"/>
        </p:nvPicPr>
        <p:blipFill>
          <a:blip r:embed="rId32"/>
          <a:stretch>
            <a:fillRect/>
          </a:stretch>
        </p:blipFill>
        <p:spPr>
          <a:xfrm>
            <a:off x="1990465" y="6176965"/>
            <a:ext cx="6210331" cy="422692"/>
          </a:xfrm>
          <a:prstGeom prst="rect">
            <a:avLst/>
          </a:prstGeom>
        </p:spPr>
      </p:pic>
    </p:spTree>
    <p:extLst>
      <p:ext uri="{BB962C8B-B14F-4D97-AF65-F5344CB8AC3E}">
        <p14:creationId xmlns:p14="http://schemas.microsoft.com/office/powerpoint/2010/main" val="10128606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16" r:id="rId27"/>
  </p:sldLayoutIdLst>
  <p:hf hdr="0" dt="0"/>
  <p:txStyles>
    <p:titleStyle>
      <a:lvl1pPr algn="l" defTabSz="914377" rtl="0" eaLnBrk="1" latinLnBrk="0" hangingPunct="1">
        <a:lnSpc>
          <a:spcPct val="90000"/>
        </a:lnSpc>
        <a:spcBef>
          <a:spcPct val="0"/>
        </a:spcBef>
        <a:buNone/>
        <a:defRPr sz="4267" kern="1200">
          <a:solidFill>
            <a:schemeClr val="accent1">
              <a:lumMod val="50000"/>
            </a:schemeClr>
          </a:solidFill>
          <a:latin typeface="+mn-lt"/>
          <a:ea typeface="+mj-ea"/>
          <a:cs typeface="Montserrat"/>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Roboto"/>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Roboto"/>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Roboto"/>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Roboto"/>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Roboto"/>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671014-FBCC-4F9C-8C7A-CD42CC4475B2}"/>
              </a:ext>
            </a:extLst>
          </p:cNvPr>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9F74E0-596D-45F1-955D-7232BD7DCB3F}"/>
              </a:ext>
            </a:extLst>
          </p:cNvPr>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3CB2F-B1D6-4AD8-94D2-EB5C695AD493}"/>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fld id="{442CCF3A-C71A-40AC-93DD-FE5585F09788}" type="datetimeFigureOut">
              <a:rPr lang="en-US" smtClean="0">
                <a:solidFill>
                  <a:prstClr val="black">
                    <a:tint val="75000"/>
                  </a:prstClr>
                </a:solidFill>
              </a:rPr>
              <a:pPr defTabSz="685783"/>
              <a:t>19/03/2024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2CD2FF-BA6B-497C-8AA3-7C25B5BDEE8B}"/>
              </a:ext>
            </a:extLst>
          </p:cNvPr>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F8D11DF-DA26-4561-8E4D-4A56A6AEFD68}"/>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pic>
        <p:nvPicPr>
          <p:cNvPr id="9" name="Picture 8">
            <a:extLst>
              <a:ext uri="{FF2B5EF4-FFF2-40B4-BE49-F238E27FC236}">
                <a16:creationId xmlns:a16="http://schemas.microsoft.com/office/drawing/2014/main" id="{15C84933-C4F8-4FB3-AA13-594342881D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9920" y="54485"/>
            <a:ext cx="1402080" cy="486347"/>
          </a:xfrm>
          <a:prstGeom prst="rect">
            <a:avLst/>
          </a:prstGeom>
        </p:spPr>
      </p:pic>
    </p:spTree>
    <p:extLst>
      <p:ext uri="{BB962C8B-B14F-4D97-AF65-F5344CB8AC3E}">
        <p14:creationId xmlns:p14="http://schemas.microsoft.com/office/powerpoint/2010/main" val="5308411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783" rtl="0" eaLnBrk="1" latinLnBrk="0" hangingPunct="1">
        <a:lnSpc>
          <a:spcPct val="90000"/>
        </a:lnSpc>
        <a:spcBef>
          <a:spcPct val="0"/>
        </a:spcBef>
        <a:buNone/>
        <a:defRPr sz="3300" kern="1200">
          <a:solidFill>
            <a:srgbClr val="344D58"/>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hyperlink" Target="mailto:Cristina.rodriguezacosta@un.org"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jpg_large"/><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7.png"/><Relationship Id="rId2"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8.png"/><Relationship Id="rId2" Type="http://schemas.openxmlformats.org/officeDocument/2006/relationships/slideLayout" Target="../slideLayouts/slideLayout34.xml"/><Relationship Id="rId1" Type="http://schemas.openxmlformats.org/officeDocument/2006/relationships/tags" Target="../tags/tag5.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8.xml"/><Relationship Id="rId1" Type="http://schemas.openxmlformats.org/officeDocument/2006/relationships/tags" Target="../tags/tag6.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7.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8.xml"/><Relationship Id="rId1" Type="http://schemas.openxmlformats.org/officeDocument/2006/relationships/tags" Target="../tags/tag8.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8.xml"/><Relationship Id="rId1" Type="http://schemas.openxmlformats.org/officeDocument/2006/relationships/tags" Target="../tags/tag9.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8.xml"/><Relationship Id="rId1" Type="http://schemas.openxmlformats.org/officeDocument/2006/relationships/tags" Target="../tags/tag10.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4337057" cy="6858000"/>
          </a:xfrm>
          <a:custGeom>
            <a:avLst/>
            <a:gdLst/>
            <a:ahLst/>
            <a:cxnLst/>
            <a:rect l="l" t="t" r="r" b="b"/>
            <a:pathLst>
              <a:path w="21505586" h="10287000">
                <a:moveTo>
                  <a:pt x="0" y="0"/>
                </a:moveTo>
                <a:lnTo>
                  <a:pt x="21505586" y="0"/>
                </a:lnTo>
                <a:lnTo>
                  <a:pt x="21505586" y="10287000"/>
                </a:lnTo>
                <a:lnTo>
                  <a:pt x="0" y="10287000"/>
                </a:lnTo>
                <a:lnTo>
                  <a:pt x="0" y="0"/>
                </a:lnTo>
                <a:close/>
              </a:path>
            </a:pathLst>
          </a:custGeom>
          <a:blipFill>
            <a:blip r:embed="rId4"/>
            <a:stretch>
              <a:fillRect t="-29435" b="-9934"/>
            </a:stretch>
          </a:blipFill>
        </p:spPr>
      </p:sp>
      <p:sp>
        <p:nvSpPr>
          <p:cNvPr id="3" name="Freeform 3"/>
          <p:cNvSpPr/>
          <p:nvPr/>
        </p:nvSpPr>
        <p:spPr>
          <a:xfrm>
            <a:off x="488870" y="1430108"/>
            <a:ext cx="19212238" cy="3684164"/>
          </a:xfrm>
          <a:custGeom>
            <a:avLst/>
            <a:gdLst/>
            <a:ahLst/>
            <a:cxnLst/>
            <a:rect l="l" t="t" r="r" b="b"/>
            <a:pathLst>
              <a:path w="28818357" h="5526246">
                <a:moveTo>
                  <a:pt x="0" y="0"/>
                </a:moveTo>
                <a:lnTo>
                  <a:pt x="28818357" y="0"/>
                </a:lnTo>
                <a:lnTo>
                  <a:pt x="28818357" y="5526246"/>
                </a:lnTo>
                <a:lnTo>
                  <a:pt x="0" y="5526246"/>
                </a:lnTo>
                <a:lnTo>
                  <a:pt x="0" y="0"/>
                </a:lnTo>
                <a:close/>
              </a:path>
            </a:pathLst>
          </a:custGeom>
          <a:blipFill>
            <a:blip r:embed="rId5">
              <a:extLst>
                <a:ext uri="{96DAC541-7B7A-43D3-8B79-37D633B846F1}">
                  <asvg:svgBlip xmlns:asvg="http://schemas.microsoft.com/office/drawing/2016/SVG/main" r:embed="rId6"/>
                </a:ext>
              </a:extLst>
            </a:blip>
            <a:stretch>
              <a:fillRect t="-421481"/>
            </a:stretch>
          </a:blipFill>
        </p:spPr>
      </p:sp>
      <p:sp>
        <p:nvSpPr>
          <p:cNvPr id="4" name="AutoShape 4"/>
          <p:cNvSpPr/>
          <p:nvPr/>
        </p:nvSpPr>
        <p:spPr>
          <a:xfrm>
            <a:off x="488882" y="5088872"/>
            <a:ext cx="14192317" cy="37227"/>
          </a:xfrm>
          <a:prstGeom prst="line">
            <a:avLst/>
          </a:prstGeom>
          <a:ln w="38100" cap="flat">
            <a:solidFill>
              <a:srgbClr val="FFFFFF"/>
            </a:solidFill>
            <a:prstDash val="solid"/>
            <a:headEnd type="none" w="sm" len="sm"/>
            <a:tailEnd type="none" w="sm" len="sm"/>
          </a:ln>
        </p:spPr>
      </p:sp>
      <p:sp>
        <p:nvSpPr>
          <p:cNvPr id="5" name="TextBox 5"/>
          <p:cNvSpPr txBox="1"/>
          <p:nvPr/>
        </p:nvSpPr>
        <p:spPr>
          <a:xfrm>
            <a:off x="758677" y="1514142"/>
            <a:ext cx="9754579" cy="1493101"/>
          </a:xfrm>
          <a:prstGeom prst="rect">
            <a:avLst/>
          </a:prstGeom>
        </p:spPr>
        <p:txBody>
          <a:bodyPr lIns="0" tIns="0" rIns="0" bIns="0" rtlCol="0" anchor="t">
            <a:spAutoFit/>
          </a:bodyPr>
          <a:lstStyle/>
          <a:p>
            <a:pPr marL="0" marR="0" lvl="0" indent="0" algn="l" defTabSz="914400" rtl="0" eaLnBrk="1" fontAlgn="auto" latinLnBrk="0" hangingPunct="1">
              <a:lnSpc>
                <a:spcPts val="3547"/>
              </a:lnSpc>
              <a:spcBef>
                <a:spcPts val="0"/>
              </a:spcBef>
              <a:spcAft>
                <a:spcPts val="0"/>
              </a:spcAft>
              <a:buClrTx/>
              <a:buSzTx/>
              <a:buFontTx/>
              <a:buNone/>
              <a:tabLst/>
              <a:defRPr/>
            </a:pPr>
            <a:r>
              <a:rPr kumimoji="0" lang="en-US" sz="2533" b="1" i="0" u="none" strike="noStrike" kern="1200" cap="none" spc="0" normalizeH="0" baseline="0" noProof="0" dirty="0">
                <a:ln>
                  <a:noFill/>
                </a:ln>
                <a:solidFill>
                  <a:srgbClr val="0070C0"/>
                </a:solidFill>
                <a:effectLst/>
                <a:uLnTx/>
                <a:uFillTx/>
                <a:latin typeface="Roboto"/>
                <a:ea typeface="+mn-ea"/>
                <a:cs typeface="+mn-cs"/>
              </a:rPr>
              <a:t>Webinar Series on</a:t>
            </a:r>
          </a:p>
          <a:p>
            <a:pPr marL="0" marR="0" lvl="0" indent="0" algn="l" defTabSz="914400" rtl="0" eaLnBrk="1" fontAlgn="auto" latinLnBrk="0" hangingPunct="1">
              <a:lnSpc>
                <a:spcPts val="4204"/>
              </a:lnSpc>
              <a:spcBef>
                <a:spcPct val="0"/>
              </a:spcBef>
              <a:spcAft>
                <a:spcPts val="0"/>
              </a:spcAft>
              <a:buClrTx/>
              <a:buSzTx/>
              <a:buFontTx/>
              <a:buNone/>
              <a:tabLst/>
              <a:defRPr/>
            </a:pPr>
            <a:r>
              <a:rPr kumimoji="0" lang="en-US" sz="3003" b="1" i="0" u="none" strike="noStrike" kern="1200" cap="none" spc="0" normalizeH="0" baseline="0" noProof="0" dirty="0">
                <a:ln>
                  <a:noFill/>
                </a:ln>
                <a:solidFill>
                  <a:srgbClr val="0070C0"/>
                </a:solidFill>
                <a:effectLst/>
                <a:uLnTx/>
                <a:uFillTx/>
                <a:latin typeface="Roboto Bold"/>
                <a:ea typeface="+mn-ea"/>
                <a:cs typeface="+mn-cs"/>
              </a:rPr>
              <a:t>Innovation, Digital Government and </a:t>
            </a:r>
          </a:p>
          <a:p>
            <a:pPr marL="0" marR="0" lvl="0" indent="0" algn="l" defTabSz="914400" rtl="0" eaLnBrk="1" fontAlgn="auto" latinLnBrk="0" hangingPunct="1">
              <a:lnSpc>
                <a:spcPts val="4204"/>
              </a:lnSpc>
              <a:spcBef>
                <a:spcPct val="0"/>
              </a:spcBef>
              <a:spcAft>
                <a:spcPts val="0"/>
              </a:spcAft>
              <a:buClrTx/>
              <a:buSzTx/>
              <a:buFontTx/>
              <a:buNone/>
              <a:tabLst/>
              <a:defRPr/>
            </a:pPr>
            <a:r>
              <a:rPr kumimoji="0" lang="en-US" sz="3003" b="1" i="0" u="none" strike="noStrike" kern="1200" cap="none" spc="0" normalizeH="0" baseline="0" noProof="0" dirty="0">
                <a:ln>
                  <a:noFill/>
                </a:ln>
                <a:solidFill>
                  <a:srgbClr val="0070C0"/>
                </a:solidFill>
                <a:effectLst/>
                <a:uLnTx/>
                <a:uFillTx/>
                <a:latin typeface="Roboto Bold"/>
                <a:ea typeface="+mn-ea"/>
                <a:cs typeface="+mn-cs"/>
              </a:rPr>
              <a:t>Changing Mindsets for Public Sector Transformation </a:t>
            </a:r>
          </a:p>
        </p:txBody>
      </p:sp>
      <p:sp>
        <p:nvSpPr>
          <p:cNvPr id="6" name="Freeform 6"/>
          <p:cNvSpPr/>
          <p:nvPr/>
        </p:nvSpPr>
        <p:spPr>
          <a:xfrm>
            <a:off x="6724081" y="242136"/>
            <a:ext cx="2248988" cy="900901"/>
          </a:xfrm>
          <a:custGeom>
            <a:avLst/>
            <a:gdLst/>
            <a:ahLst/>
            <a:cxnLst/>
            <a:rect l="l" t="t" r="r" b="b"/>
            <a:pathLst>
              <a:path w="3373482" h="1351351">
                <a:moveTo>
                  <a:pt x="0" y="0"/>
                </a:moveTo>
                <a:lnTo>
                  <a:pt x="3373482" y="0"/>
                </a:lnTo>
                <a:lnTo>
                  <a:pt x="3373482" y="1351351"/>
                </a:lnTo>
                <a:lnTo>
                  <a:pt x="0" y="1351351"/>
                </a:lnTo>
                <a:lnTo>
                  <a:pt x="0" y="0"/>
                </a:lnTo>
                <a:close/>
              </a:path>
            </a:pathLst>
          </a:custGeom>
          <a:blipFill>
            <a:blip r:embed="rId7"/>
            <a:stretch>
              <a:fillRect/>
            </a:stretch>
          </a:blipFill>
        </p:spPr>
      </p:sp>
      <p:sp>
        <p:nvSpPr>
          <p:cNvPr id="7" name="AutoShape 7"/>
          <p:cNvSpPr/>
          <p:nvPr/>
        </p:nvSpPr>
        <p:spPr>
          <a:xfrm>
            <a:off x="-1303819" y="1430108"/>
            <a:ext cx="15832619" cy="0"/>
          </a:xfrm>
          <a:prstGeom prst="line">
            <a:avLst/>
          </a:prstGeom>
          <a:ln w="38100" cap="flat">
            <a:solidFill>
              <a:srgbClr val="FFFFFF"/>
            </a:solidFill>
            <a:prstDash val="solid"/>
            <a:headEnd type="none" w="sm" len="sm"/>
            <a:tailEnd type="none" w="sm" len="sm"/>
          </a:ln>
        </p:spPr>
      </p:sp>
      <p:sp>
        <p:nvSpPr>
          <p:cNvPr id="8" name="Freeform 8"/>
          <p:cNvSpPr/>
          <p:nvPr/>
        </p:nvSpPr>
        <p:spPr>
          <a:xfrm>
            <a:off x="535049" y="381216"/>
            <a:ext cx="4339971" cy="837253"/>
          </a:xfrm>
          <a:custGeom>
            <a:avLst/>
            <a:gdLst/>
            <a:ahLst/>
            <a:cxnLst/>
            <a:rect l="l" t="t" r="r" b="b"/>
            <a:pathLst>
              <a:path w="6509957" h="1255879">
                <a:moveTo>
                  <a:pt x="0" y="0"/>
                </a:moveTo>
                <a:lnTo>
                  <a:pt x="6509958" y="0"/>
                </a:lnTo>
                <a:lnTo>
                  <a:pt x="6509958" y="1255880"/>
                </a:lnTo>
                <a:lnTo>
                  <a:pt x="0" y="1255880"/>
                </a:lnTo>
                <a:lnTo>
                  <a:pt x="0" y="0"/>
                </a:lnTo>
                <a:close/>
              </a:path>
            </a:pathLst>
          </a:custGeom>
          <a:blipFill>
            <a:blip r:embed="rId8"/>
            <a:stretch>
              <a:fillRect/>
            </a:stretch>
          </a:blipFill>
        </p:spPr>
      </p:sp>
      <p:grpSp>
        <p:nvGrpSpPr>
          <p:cNvPr id="9" name="Group 9"/>
          <p:cNvGrpSpPr/>
          <p:nvPr/>
        </p:nvGrpSpPr>
        <p:grpSpPr>
          <a:xfrm>
            <a:off x="488870" y="5126126"/>
            <a:ext cx="7975077" cy="867937"/>
            <a:chOff x="0" y="0"/>
            <a:chExt cx="3150648" cy="342889"/>
          </a:xfrm>
        </p:grpSpPr>
        <p:sp>
          <p:nvSpPr>
            <p:cNvPr id="10" name="Freeform 10"/>
            <p:cNvSpPr/>
            <p:nvPr/>
          </p:nvSpPr>
          <p:spPr>
            <a:xfrm>
              <a:off x="0" y="0"/>
              <a:ext cx="3150648" cy="342889"/>
            </a:xfrm>
            <a:custGeom>
              <a:avLst/>
              <a:gdLst/>
              <a:ahLst/>
              <a:cxnLst/>
              <a:rect l="l" t="t" r="r" b="b"/>
              <a:pathLst>
                <a:path w="3150648" h="342889">
                  <a:moveTo>
                    <a:pt x="0" y="0"/>
                  </a:moveTo>
                  <a:lnTo>
                    <a:pt x="3150648" y="0"/>
                  </a:lnTo>
                  <a:lnTo>
                    <a:pt x="3150648" y="342889"/>
                  </a:lnTo>
                  <a:lnTo>
                    <a:pt x="0" y="342889"/>
                  </a:lnTo>
                  <a:close/>
                </a:path>
              </a:pathLst>
            </a:custGeom>
            <a:solidFill>
              <a:srgbClr val="000000"/>
            </a:solidFill>
          </p:spPr>
        </p:sp>
        <p:sp>
          <p:nvSpPr>
            <p:cNvPr id="11" name="TextBox 11"/>
            <p:cNvSpPr txBox="1"/>
            <p:nvPr/>
          </p:nvSpPr>
          <p:spPr>
            <a:xfrm>
              <a:off x="0" y="-38100"/>
              <a:ext cx="3150648" cy="380989"/>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맑은 고딕" panose="020F0502020204030204"/>
                <a:ea typeface="+mn-ea"/>
                <a:cs typeface="+mn-cs"/>
              </a:endParaRPr>
            </a:p>
          </p:txBody>
        </p:sp>
      </p:grpSp>
      <p:sp>
        <p:nvSpPr>
          <p:cNvPr id="12" name="AutoShape 12"/>
          <p:cNvSpPr/>
          <p:nvPr/>
        </p:nvSpPr>
        <p:spPr>
          <a:xfrm>
            <a:off x="501595" y="2662113"/>
            <a:ext cx="0" cy="3331948"/>
          </a:xfrm>
          <a:prstGeom prst="line">
            <a:avLst/>
          </a:prstGeom>
          <a:ln w="38100" cap="flat">
            <a:solidFill>
              <a:srgbClr val="FFFFFF"/>
            </a:solidFill>
            <a:prstDash val="solid"/>
            <a:headEnd type="none" w="sm" len="sm"/>
            <a:tailEnd type="none" w="sm" len="sm"/>
          </a:ln>
        </p:spPr>
      </p:sp>
      <p:sp>
        <p:nvSpPr>
          <p:cNvPr id="13" name="TextBox 13"/>
          <p:cNvSpPr txBox="1"/>
          <p:nvPr/>
        </p:nvSpPr>
        <p:spPr>
          <a:xfrm>
            <a:off x="841595" y="5308210"/>
            <a:ext cx="7145933" cy="422360"/>
          </a:xfrm>
          <a:prstGeom prst="rect">
            <a:avLst/>
          </a:prstGeom>
        </p:spPr>
        <p:txBody>
          <a:bodyPr lIns="0" tIns="0" rIns="0" bIns="0" rtlCol="0" anchor="t">
            <a:spAutoFit/>
          </a:bodyPr>
          <a:lstStyle/>
          <a:p>
            <a:pPr marL="0" marR="0" lvl="0" indent="0" algn="l" defTabSz="914400" rtl="0" eaLnBrk="1" fontAlgn="auto" latinLnBrk="0" hangingPunct="1">
              <a:lnSpc>
                <a:spcPts val="3547"/>
              </a:lnSpc>
              <a:spcBef>
                <a:spcPct val="0"/>
              </a:spcBef>
              <a:spcAft>
                <a:spcPts val="0"/>
              </a:spcAft>
              <a:buClrTx/>
              <a:buSzTx/>
              <a:buFontTx/>
              <a:buNone/>
              <a:tabLst/>
              <a:defRPr/>
            </a:pPr>
            <a:r>
              <a:rPr kumimoji="0" lang="en-US" sz="2533" b="0" i="0" u="none" strike="noStrike" kern="1200" cap="none" spc="0" normalizeH="0" baseline="0" noProof="0" dirty="0">
                <a:ln>
                  <a:noFill/>
                </a:ln>
                <a:solidFill>
                  <a:srgbClr val="38B6FF"/>
                </a:solidFill>
                <a:effectLst/>
                <a:uLnTx/>
                <a:uFillTx/>
                <a:latin typeface="Roboto Bold"/>
                <a:ea typeface="+mn-ea"/>
                <a:cs typeface="+mn-cs"/>
              </a:rPr>
              <a:t>Wednesday, 20 March 2024</a:t>
            </a:r>
          </a:p>
        </p:txBody>
      </p:sp>
      <p:sp>
        <p:nvSpPr>
          <p:cNvPr id="14" name="AutoShape 14"/>
          <p:cNvSpPr/>
          <p:nvPr/>
        </p:nvSpPr>
        <p:spPr>
          <a:xfrm flipH="1">
            <a:off x="8457597" y="5126126"/>
            <a:ext cx="0" cy="867937"/>
          </a:xfrm>
          <a:prstGeom prst="line">
            <a:avLst/>
          </a:prstGeom>
          <a:ln w="38100" cap="flat">
            <a:solidFill>
              <a:srgbClr val="FFFFFF"/>
            </a:solidFill>
            <a:prstDash val="solid"/>
            <a:headEnd type="none" w="sm" len="sm"/>
            <a:tailEnd type="none" w="sm" len="sm"/>
          </a:ln>
        </p:spPr>
      </p:sp>
      <p:sp>
        <p:nvSpPr>
          <p:cNvPr id="15" name="AutoShape 15"/>
          <p:cNvSpPr/>
          <p:nvPr/>
        </p:nvSpPr>
        <p:spPr>
          <a:xfrm>
            <a:off x="-1868362" y="5994062"/>
            <a:ext cx="10338659" cy="0"/>
          </a:xfrm>
          <a:prstGeom prst="line">
            <a:avLst/>
          </a:prstGeom>
          <a:ln w="38100" cap="flat">
            <a:solidFill>
              <a:srgbClr val="FFFFFF"/>
            </a:solidFill>
            <a:prstDash val="solid"/>
            <a:headEnd type="none" w="sm" len="sm"/>
            <a:tailEnd type="none" w="sm" len="sm"/>
          </a:ln>
        </p:spPr>
      </p:sp>
      <p:sp>
        <p:nvSpPr>
          <p:cNvPr id="16" name="TextBox 16"/>
          <p:cNvSpPr txBox="1"/>
          <p:nvPr/>
        </p:nvSpPr>
        <p:spPr>
          <a:xfrm>
            <a:off x="758675" y="3060059"/>
            <a:ext cx="12314385" cy="1044132"/>
          </a:xfrm>
          <a:prstGeom prst="rect">
            <a:avLst/>
          </a:prstGeom>
        </p:spPr>
        <p:txBody>
          <a:bodyPr wrap="square" lIns="0" tIns="0" rIns="0" bIns="0" rtlCol="0" anchor="t">
            <a:sp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nva Sans"/>
                <a:ea typeface="+mn-ea"/>
                <a:cs typeface="+mn-cs"/>
              </a:rPr>
              <a:t>Innovation in Public Service Delivery: </a:t>
            </a:r>
            <a:r>
              <a:rPr lang="en-US" sz="3000" b="0" i="0" u="none" strike="noStrike" dirty="0">
                <a:effectLst/>
                <a:latin typeface="Canva Sans"/>
              </a:rPr>
              <a:t>Innovation Mindsets, Promoting Digital Skills and Changing Mindsets</a:t>
            </a:r>
            <a:r>
              <a:rPr lang="en-US" sz="3000" b="0" i="0" dirty="0">
                <a:effectLst/>
                <a:latin typeface="Canva Sans"/>
              </a:rPr>
              <a:t>​</a:t>
            </a:r>
            <a:r>
              <a:rPr kumimoji="0" lang="en-US" sz="3000" b="0" i="0" u="none" strike="noStrike" kern="1200" cap="none" spc="0" normalizeH="0" baseline="0" noProof="0" dirty="0">
                <a:ln>
                  <a:noFill/>
                </a:ln>
                <a:effectLst/>
                <a:uLnTx/>
                <a:uFillTx/>
                <a:latin typeface="Canva Sans"/>
              </a:rPr>
              <a:t> </a:t>
            </a:r>
          </a:p>
        </p:txBody>
      </p:sp>
      <p:sp>
        <p:nvSpPr>
          <p:cNvPr id="17" name="TextBox 17"/>
          <p:cNvSpPr txBox="1"/>
          <p:nvPr/>
        </p:nvSpPr>
        <p:spPr>
          <a:xfrm>
            <a:off x="758676" y="4273773"/>
            <a:ext cx="13328795" cy="871201"/>
          </a:xfrm>
          <a:prstGeom prst="rect">
            <a:avLst/>
          </a:prstGeom>
        </p:spPr>
        <p:txBody>
          <a:bodyPr wrap="square" lIns="0" tIns="0" rIns="0" bIns="0" rtlCol="0" anchor="t">
            <a:spAutoFit/>
          </a:bodyPr>
          <a:lstStyle/>
          <a:p>
            <a:pPr marL="0" marR="0" lvl="0" indent="0" algn="l" defTabSz="914400" rtl="0" eaLnBrk="1" fontAlgn="auto" latinLnBrk="0" hangingPunct="1">
              <a:lnSpc>
                <a:spcPts val="3547"/>
              </a:lnSpc>
              <a:spcBef>
                <a:spcPct val="0"/>
              </a:spcBef>
              <a:spcAft>
                <a:spcPts val="0"/>
              </a:spcAft>
              <a:buClrTx/>
              <a:buSzTx/>
              <a:buFontTx/>
              <a:buNone/>
              <a:tabLst/>
              <a:defRPr/>
            </a:pPr>
            <a:r>
              <a:rPr kumimoji="0" lang="en-US" sz="2533" b="0" i="0" u="none" strike="noStrike" kern="1200" cap="none" spc="0" normalizeH="0" baseline="0" noProof="0" dirty="0">
                <a:ln>
                  <a:noFill/>
                </a:ln>
                <a:solidFill>
                  <a:srgbClr val="000000"/>
                </a:solidFill>
                <a:effectLst/>
                <a:uLnTx/>
                <a:uFillTx/>
                <a:latin typeface="Canva Sans"/>
                <a:ea typeface="+mn-ea"/>
                <a:cs typeface="+mn-cs"/>
              </a:rPr>
              <a:t>Cristina A. Rodriguez-Acosta, Inter Regional Adviser, </a:t>
            </a:r>
            <a:r>
              <a:rPr kumimoji="0" lang="en-US" sz="2533" b="0" i="0" u="none" strike="noStrike" kern="1200" cap="none" spc="0" normalizeH="0" baseline="0" noProof="0" dirty="0" err="1">
                <a:ln>
                  <a:noFill/>
                </a:ln>
                <a:solidFill>
                  <a:srgbClr val="000000"/>
                </a:solidFill>
                <a:effectLst/>
                <a:uLnTx/>
                <a:uFillTx/>
                <a:latin typeface="Canva Sans"/>
                <a:ea typeface="+mn-ea"/>
                <a:cs typeface="+mn-cs"/>
              </a:rPr>
              <a:t>Programme</a:t>
            </a:r>
            <a:r>
              <a:rPr kumimoji="0" lang="en-US" sz="2533" b="0" i="0" u="none" strike="noStrike" kern="1200" cap="none" spc="0" normalizeH="0" baseline="0" noProof="0" dirty="0">
                <a:ln>
                  <a:noFill/>
                </a:ln>
                <a:solidFill>
                  <a:srgbClr val="000000"/>
                </a:solidFill>
                <a:effectLst/>
                <a:uLnTx/>
                <a:uFillTx/>
                <a:latin typeface="Canva Sans"/>
                <a:ea typeface="+mn-ea"/>
                <a:cs typeface="+mn-cs"/>
              </a:rPr>
              <a:t> Management and Capacity Development Unit, Division for Public Institutions and Digital Government, UN DESA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363" y="986194"/>
            <a:ext cx="7751029" cy="530223"/>
          </a:xfrm>
        </p:spPr>
        <p:txBody>
          <a:bodyPr>
            <a:noAutofit/>
          </a:bodyPr>
          <a:lstStyle/>
          <a:p>
            <a:r>
              <a:rPr lang="en-US" sz="3733" b="1" dirty="0"/>
              <a:t>Characteristics of Leading Countries</a:t>
            </a:r>
          </a:p>
        </p:txBody>
      </p:sp>
      <p:sp>
        <p:nvSpPr>
          <p:cNvPr id="3" name="Content Placeholder 2"/>
          <p:cNvSpPr>
            <a:spLocks noGrp="1"/>
          </p:cNvSpPr>
          <p:nvPr>
            <p:ph idx="1"/>
          </p:nvPr>
        </p:nvSpPr>
        <p:spPr>
          <a:xfrm>
            <a:off x="1884375" y="2132611"/>
            <a:ext cx="6779419" cy="3565566"/>
          </a:xfrm>
        </p:spPr>
        <p:txBody>
          <a:bodyPr vert="horz" lIns="91440" tIns="45720" rIns="91440" bIns="45720" rtlCol="0" anchor="t">
            <a:noAutofit/>
          </a:bodyPr>
          <a:lstStyle/>
          <a:p>
            <a:pPr marL="227965" indent="-227965">
              <a:lnSpc>
                <a:spcPct val="100000"/>
              </a:lnSpc>
              <a:spcBef>
                <a:spcPts val="800"/>
              </a:spcBef>
            </a:pPr>
            <a:r>
              <a:rPr lang="en-US" sz="2667" dirty="0"/>
              <a:t>Systems-thinking, policy-making and service delivery, intensive use of Information and Communication Technologies (ICTs).</a:t>
            </a:r>
            <a:endParaRPr lang="en-US"/>
          </a:p>
          <a:p>
            <a:pPr marL="227965" indent="-227965">
              <a:lnSpc>
                <a:spcPct val="100000"/>
              </a:lnSpc>
              <a:spcBef>
                <a:spcPts val="800"/>
              </a:spcBef>
            </a:pPr>
            <a:r>
              <a:rPr lang="en-US" sz="2667" dirty="0"/>
              <a:t>Re-organization of institutions and organizations before automatization.</a:t>
            </a:r>
            <a:endParaRPr lang="en-US" sz="2667" dirty="0">
              <a:ea typeface="Calibri"/>
            </a:endParaRPr>
          </a:p>
          <a:p>
            <a:pPr marL="227965" indent="-227965">
              <a:lnSpc>
                <a:spcPct val="100000"/>
              </a:lnSpc>
              <a:spcBef>
                <a:spcPts val="800"/>
              </a:spcBef>
            </a:pPr>
            <a:r>
              <a:rPr lang="en-US" sz="2667" dirty="0"/>
              <a:t>Organizational structures to lead their digital government transformation. </a:t>
            </a:r>
            <a:endParaRPr lang="en-US" sz="2667" dirty="0">
              <a:ea typeface="Calibri"/>
            </a:endParaRPr>
          </a:p>
          <a:p>
            <a:pPr marL="240665" indent="0">
              <a:lnSpc>
                <a:spcPct val="100000"/>
              </a:lnSpc>
              <a:spcBef>
                <a:spcPts val="800"/>
              </a:spcBef>
              <a:buNone/>
            </a:pPr>
            <a:endParaRPr lang="en-US" sz="1400" dirty="0">
              <a:ea typeface="Calibri"/>
            </a:endParaRPr>
          </a:p>
        </p:txBody>
      </p:sp>
    </p:spTree>
    <p:extLst>
      <p:ext uri="{BB962C8B-B14F-4D97-AF65-F5344CB8AC3E}">
        <p14:creationId xmlns:p14="http://schemas.microsoft.com/office/powerpoint/2010/main" val="195057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363" y="897294"/>
            <a:ext cx="7751029" cy="530223"/>
          </a:xfrm>
        </p:spPr>
        <p:txBody>
          <a:bodyPr>
            <a:noAutofit/>
          </a:bodyPr>
          <a:lstStyle/>
          <a:p>
            <a:r>
              <a:rPr lang="en-US" sz="3733" b="1" dirty="0"/>
              <a:t>Characteristics of Leading Countries</a:t>
            </a:r>
          </a:p>
        </p:txBody>
      </p:sp>
      <p:sp>
        <p:nvSpPr>
          <p:cNvPr id="3" name="Content Placeholder 2"/>
          <p:cNvSpPr>
            <a:spLocks noGrp="1"/>
          </p:cNvSpPr>
          <p:nvPr>
            <p:ph idx="1"/>
          </p:nvPr>
        </p:nvSpPr>
        <p:spPr>
          <a:xfrm>
            <a:off x="2171363" y="1850572"/>
            <a:ext cx="7867989" cy="4495801"/>
          </a:xfrm>
        </p:spPr>
        <p:txBody>
          <a:bodyPr>
            <a:noAutofit/>
          </a:bodyPr>
          <a:lstStyle/>
          <a:p>
            <a:pPr>
              <a:lnSpc>
                <a:spcPct val="100000"/>
              </a:lnSpc>
              <a:spcBef>
                <a:spcPts val="800"/>
              </a:spcBef>
            </a:pPr>
            <a:r>
              <a:rPr lang="en-US" sz="2667" dirty="0">
                <a:latin typeface="Calibri"/>
              </a:rPr>
              <a:t>Changes of structure accompanied by changes of culture and new skills.</a:t>
            </a:r>
          </a:p>
          <a:p>
            <a:pPr>
              <a:lnSpc>
                <a:spcPct val="100000"/>
              </a:lnSpc>
              <a:spcBef>
                <a:spcPts val="800"/>
              </a:spcBef>
            </a:pPr>
            <a:r>
              <a:rPr lang="en-US" sz="2667" dirty="0">
                <a:latin typeface="Calibri"/>
              </a:rPr>
              <a:t>Enhanced capacities to mobilize resources, manage data and ICT infrastructure, promote effective public communication and address affordability and accessibility to technologies.</a:t>
            </a:r>
          </a:p>
          <a:p>
            <a:pPr>
              <a:lnSpc>
                <a:spcPct val="100000"/>
              </a:lnSpc>
              <a:spcBef>
                <a:spcPts val="800"/>
              </a:spcBef>
            </a:pPr>
            <a:r>
              <a:rPr lang="en-US" sz="2667" dirty="0">
                <a:latin typeface="Calibri"/>
              </a:rPr>
              <a:t>Development of the capacities of all people including vulnerable groups and capacity developers.</a:t>
            </a:r>
          </a:p>
          <a:p>
            <a:pPr marL="0" indent="0">
              <a:lnSpc>
                <a:spcPct val="100000"/>
              </a:lnSpc>
              <a:spcBef>
                <a:spcPts val="800"/>
              </a:spcBef>
              <a:buNone/>
            </a:pPr>
            <a:endParaRPr lang="en-US" sz="1400" dirty="0"/>
          </a:p>
          <a:p>
            <a:pPr marL="0" indent="0" algn="r">
              <a:lnSpc>
                <a:spcPct val="100000"/>
              </a:lnSpc>
              <a:spcBef>
                <a:spcPts val="0"/>
              </a:spcBef>
              <a:buNone/>
            </a:pPr>
            <a:r>
              <a:rPr lang="en-US" sz="1400" dirty="0"/>
              <a:t>Source: UN e-Government 2020 Survey Report </a:t>
            </a:r>
          </a:p>
        </p:txBody>
      </p:sp>
    </p:spTree>
    <p:extLst>
      <p:ext uri="{BB962C8B-B14F-4D97-AF65-F5344CB8AC3E}">
        <p14:creationId xmlns:p14="http://schemas.microsoft.com/office/powerpoint/2010/main" val="83312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25"/>
          <p:cNvSpPr txBox="1"/>
          <p:nvPr/>
        </p:nvSpPr>
        <p:spPr>
          <a:xfrm>
            <a:off x="995082" y="1136925"/>
            <a:ext cx="10278800" cy="602185"/>
          </a:xfrm>
          <a:prstGeom prst="rect">
            <a:avLst/>
          </a:prstGeom>
          <a:noFill/>
          <a:ln>
            <a:noFill/>
          </a:ln>
        </p:spPr>
        <p:txBody>
          <a:bodyPr spcFirstLastPara="1" wrap="square"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FF5062"/>
              </a:buClr>
              <a:buSzPts val="450"/>
              <a:buFont typeface="Arial"/>
              <a:buNone/>
              <a:tabLst/>
              <a:defRPr/>
            </a:pPr>
            <a:r>
              <a:rPr kumimoji="0" lang="en-US" sz="3200" b="1" i="0" u="none" strike="noStrike" kern="0" cap="none" spc="0" normalizeH="0" baseline="0" noProof="0">
                <a:ln>
                  <a:noFill/>
                </a:ln>
                <a:solidFill>
                  <a:srgbClr val="002060"/>
                </a:solidFill>
                <a:effectLst/>
                <a:uLnTx/>
                <a:uFillTx/>
                <a:latin typeface="Arial"/>
                <a:ea typeface="Arial"/>
                <a:cs typeface="Arial"/>
                <a:sym typeface="Arial"/>
              </a:rPr>
              <a:t>UN Public Service Awards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0" name="Google Shape;1260;p25"/>
          <p:cNvSpPr/>
          <p:nvPr/>
        </p:nvSpPr>
        <p:spPr>
          <a:xfrm>
            <a:off x="1067734" y="4329954"/>
            <a:ext cx="2239961" cy="1854893"/>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2060"/>
                </a:solidFill>
                <a:effectLst/>
                <a:uLnTx/>
                <a:uFillTx/>
                <a:latin typeface="Arial"/>
                <a:ea typeface="Arial"/>
                <a:cs typeface="Arial"/>
                <a:sym typeface="Arial"/>
              </a:rPr>
              <a:t>Public Sector Innovates</a:t>
            </a:r>
            <a:endParaRPr kumimoji="0" sz="1400" b="0"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1261" name="Google Shape;1261;p25"/>
          <p:cNvSpPr/>
          <p:nvPr/>
        </p:nvSpPr>
        <p:spPr>
          <a:xfrm>
            <a:off x="6292744" y="4329954"/>
            <a:ext cx="2239961" cy="1854893"/>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2060"/>
                </a:solidFill>
                <a:effectLst/>
                <a:uLnTx/>
                <a:uFillTx/>
                <a:latin typeface="Arial"/>
                <a:ea typeface="Arial"/>
                <a:cs typeface="Arial"/>
                <a:sym typeface="Arial"/>
              </a:rPr>
              <a:t>Innovation Breeds Innovation</a:t>
            </a:r>
            <a:endParaRPr kumimoji="0" sz="1400" b="0"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1262" name="Google Shape;1262;p25"/>
          <p:cNvSpPr/>
          <p:nvPr/>
        </p:nvSpPr>
        <p:spPr>
          <a:xfrm>
            <a:off x="3771863" y="2090259"/>
            <a:ext cx="2239151" cy="1854893"/>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2060"/>
                </a:solidFill>
                <a:effectLst/>
                <a:uLnTx/>
                <a:uFillTx/>
                <a:latin typeface="Arial"/>
                <a:ea typeface="Arial"/>
                <a:cs typeface="Arial"/>
                <a:sym typeface="Arial"/>
              </a:rPr>
              <a:t>Every Country can Innovate</a:t>
            </a:r>
            <a:endParaRPr kumimoji="0" sz="1400" b="0"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1263" name="Google Shape;1263;p25"/>
          <p:cNvSpPr/>
          <p:nvPr/>
        </p:nvSpPr>
        <p:spPr>
          <a:xfrm>
            <a:off x="8910540" y="2083322"/>
            <a:ext cx="2239961" cy="1854893"/>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2060"/>
                </a:solidFill>
                <a:effectLst/>
                <a:uLnTx/>
                <a:uFillTx/>
                <a:latin typeface="Arial"/>
                <a:ea typeface="Arial"/>
                <a:cs typeface="Arial"/>
                <a:sym typeface="Arial"/>
              </a:rPr>
              <a:t>ICT Facilitates Innovation</a:t>
            </a:r>
            <a:endParaRPr kumimoji="0" sz="1400" b="0" i="0" u="none" strike="noStrike" kern="0" cap="none" spc="0" normalizeH="0" baseline="0" noProof="0">
              <a:ln>
                <a:noFill/>
              </a:ln>
              <a:solidFill>
                <a:srgbClr val="002060"/>
              </a:solidFill>
              <a:effectLst/>
              <a:uLnTx/>
              <a:uFillTx/>
              <a:latin typeface="Arial"/>
              <a:ea typeface="Arial"/>
              <a:cs typeface="Arial"/>
              <a:sym typeface="Arial"/>
            </a:endParaRPr>
          </a:p>
        </p:txBody>
      </p:sp>
      <p:pic>
        <p:nvPicPr>
          <p:cNvPr id="1264" name="Google Shape;1264;p25" descr="A group of people sitting at a desk&#10;&#10;Description generated with high confidence"/>
          <p:cNvPicPr preferRelativeResize="0"/>
          <p:nvPr/>
        </p:nvPicPr>
        <p:blipFill rotWithShape="1">
          <a:blip r:embed="rId3">
            <a:alphaModFix/>
          </a:blip>
          <a:srcRect l="9220" r="10469"/>
          <a:stretch/>
        </p:blipFill>
        <p:spPr>
          <a:xfrm>
            <a:off x="3771863" y="4359447"/>
            <a:ext cx="2401247" cy="1825400"/>
          </a:xfrm>
          <a:prstGeom prst="rect">
            <a:avLst/>
          </a:prstGeom>
          <a:noFill/>
          <a:ln w="9525" cap="flat" cmpd="sng">
            <a:solidFill>
              <a:srgbClr val="002060"/>
            </a:solidFill>
            <a:prstDash val="solid"/>
            <a:round/>
            <a:headEnd type="none" w="sm" len="sm"/>
            <a:tailEnd type="none" w="sm" len="sm"/>
          </a:ln>
        </p:spPr>
      </p:pic>
      <p:pic>
        <p:nvPicPr>
          <p:cNvPr id="1265" name="Google Shape;1265;p25" descr="A group of people standing in front of a crowd posing for the camera&#10;&#10;Description generated with very high confidence"/>
          <p:cNvPicPr preferRelativeResize="0"/>
          <p:nvPr/>
        </p:nvPicPr>
        <p:blipFill rotWithShape="1">
          <a:blip r:embed="rId4">
            <a:alphaModFix/>
          </a:blip>
          <a:srcRect l="10773" r="6168"/>
          <a:stretch/>
        </p:blipFill>
        <p:spPr>
          <a:xfrm>
            <a:off x="6230474" y="2083322"/>
            <a:ext cx="2364502" cy="1877441"/>
          </a:xfrm>
          <a:prstGeom prst="rect">
            <a:avLst/>
          </a:prstGeom>
          <a:noFill/>
          <a:ln w="9525" cap="flat" cmpd="sng">
            <a:solidFill>
              <a:srgbClr val="002060"/>
            </a:solidFill>
            <a:prstDash val="solid"/>
            <a:round/>
            <a:headEnd type="none" w="sm" len="sm"/>
            <a:tailEnd type="none" w="sm" len="sm"/>
          </a:ln>
        </p:spPr>
      </p:pic>
      <p:pic>
        <p:nvPicPr>
          <p:cNvPr id="1266" name="Google Shape;1266;p25" descr="A glass of wine&#10;&#10;Description generated with high confidence"/>
          <p:cNvPicPr preferRelativeResize="0"/>
          <p:nvPr/>
        </p:nvPicPr>
        <p:blipFill rotWithShape="1">
          <a:blip r:embed="rId5">
            <a:alphaModFix/>
          </a:blip>
          <a:srcRect l="-715" t="29940" b="-6522"/>
          <a:stretch/>
        </p:blipFill>
        <p:spPr>
          <a:xfrm>
            <a:off x="1067734" y="2090259"/>
            <a:ext cx="2364502" cy="2016300"/>
          </a:xfrm>
          <a:prstGeom prst="rect">
            <a:avLst/>
          </a:prstGeom>
          <a:noFill/>
          <a:ln w="9525" cap="flat" cmpd="sng">
            <a:solidFill>
              <a:srgbClr val="002060"/>
            </a:solidFill>
            <a:prstDash val="solid"/>
            <a:round/>
            <a:headEnd type="none" w="sm" len="sm"/>
            <a:tailEnd type="none" w="sm" len="sm"/>
          </a:ln>
        </p:spPr>
      </p:pic>
      <p:pic>
        <p:nvPicPr>
          <p:cNvPr id="1267" name="Google Shape;1267;p25" descr="A large room&#10;&#10;Description generated with high confidence"/>
          <p:cNvPicPr preferRelativeResize="0"/>
          <p:nvPr/>
        </p:nvPicPr>
        <p:blipFill rotWithShape="1">
          <a:blip r:embed="rId6">
            <a:alphaModFix/>
          </a:blip>
          <a:srcRect l="9925" t="1386" r="13406" b="-1385"/>
          <a:stretch/>
        </p:blipFill>
        <p:spPr>
          <a:xfrm>
            <a:off x="8863025" y="4318688"/>
            <a:ext cx="2410857" cy="1877424"/>
          </a:xfrm>
          <a:prstGeom prst="rect">
            <a:avLst/>
          </a:prstGeom>
          <a:noFill/>
          <a:ln w="9525" cap="flat" cmpd="sng">
            <a:solidFill>
              <a:srgbClr val="002060"/>
            </a:solidFill>
            <a:prstDash val="solid"/>
            <a:round/>
            <a:headEnd type="none" w="sm" len="sm"/>
            <a:tailEnd type="none" w="sm" len="sm"/>
          </a:ln>
        </p:spPr>
      </p:pic>
      <p:sp>
        <p:nvSpPr>
          <p:cNvPr id="1268" name="Google Shape;1268;p2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12</a:t>
            </a:fld>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9"/>
                                        </p:tgtEl>
                                        <p:attrNameLst>
                                          <p:attrName>style.visibility</p:attrName>
                                        </p:attrNameLst>
                                      </p:cBhvr>
                                      <p:to>
                                        <p:strVal val="visible"/>
                                      </p:to>
                                    </p:set>
                                    <p:animEffect transition="in" filter="fade">
                                      <p:cBhvr>
                                        <p:cTn id="7" dur="500"/>
                                        <p:tgtEl>
                                          <p:spTgt spid="1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80126A-0B60-45DC-91C7-50C07636AD28}"/>
              </a:ext>
            </a:extLst>
          </p:cNvPr>
          <p:cNvSpPr txBox="1"/>
          <p:nvPr/>
        </p:nvSpPr>
        <p:spPr>
          <a:xfrm>
            <a:off x="307596" y="1332797"/>
            <a:ext cx="6096000"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D4D4D"/>
                </a:solidFill>
                <a:effectLst/>
                <a:uLnTx/>
                <a:uFillTx/>
                <a:latin typeface="inherit"/>
                <a:cs typeface="Arial"/>
                <a:sym typeface="Arial"/>
              </a:rPr>
              <a:t>2022 UNPSA Winners</a:t>
            </a:r>
          </a:p>
        </p:txBody>
      </p:sp>
      <p:pic>
        <p:nvPicPr>
          <p:cNvPr id="4" name="Picture 3" descr="Graphical user interface, website&#10;&#10;Description automatically generated">
            <a:extLst>
              <a:ext uri="{FF2B5EF4-FFF2-40B4-BE49-F238E27FC236}">
                <a16:creationId xmlns:a16="http://schemas.microsoft.com/office/drawing/2014/main" id="{39A1259C-6CBC-E126-1BA0-CC9752534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538" y="207762"/>
            <a:ext cx="7445128" cy="6442476"/>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943091AA-5F3B-8701-D041-494C0E255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361" y="2919497"/>
            <a:ext cx="2202636" cy="2556344"/>
          </a:xfrm>
          <a:prstGeom prst="rect">
            <a:avLst/>
          </a:prstGeom>
        </p:spPr>
      </p:pic>
    </p:spTree>
    <p:extLst>
      <p:ext uri="{BB962C8B-B14F-4D97-AF65-F5344CB8AC3E}">
        <p14:creationId xmlns:p14="http://schemas.microsoft.com/office/powerpoint/2010/main" val="220854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179;p45">
            <a:extLst>
              <a:ext uri="{FF2B5EF4-FFF2-40B4-BE49-F238E27FC236}">
                <a16:creationId xmlns:a16="http://schemas.microsoft.com/office/drawing/2014/main" id="{EFF77B4D-97A9-E9AC-1B5C-D82EED794CED}"/>
              </a:ext>
            </a:extLst>
          </p:cNvPr>
          <p:cNvPicPr preferRelativeResize="0"/>
          <p:nvPr/>
        </p:nvPicPr>
        <p:blipFill rotWithShape="1">
          <a:blip r:embed="rId3">
            <a:alphaModFix/>
          </a:blip>
          <a:srcRect/>
          <a:stretch/>
        </p:blipFill>
        <p:spPr>
          <a:xfrm>
            <a:off x="731876" y="643467"/>
            <a:ext cx="2764449" cy="545370"/>
          </a:xfrm>
          <a:prstGeom prst="rect">
            <a:avLst/>
          </a:prstGeom>
          <a:noFill/>
          <a:ln>
            <a:noFill/>
          </a:ln>
        </p:spPr>
      </p:pic>
      <p:sp>
        <p:nvSpPr>
          <p:cNvPr id="5" name="TextBox 4">
            <a:extLst>
              <a:ext uri="{FF2B5EF4-FFF2-40B4-BE49-F238E27FC236}">
                <a16:creationId xmlns:a16="http://schemas.microsoft.com/office/drawing/2014/main" id="{54C6AE19-1126-C143-C266-40CE0E7AD449}"/>
              </a:ext>
            </a:extLst>
          </p:cNvPr>
          <p:cNvSpPr txBox="1"/>
          <p:nvPr/>
        </p:nvSpPr>
        <p:spPr>
          <a:xfrm>
            <a:off x="1717757" y="1682884"/>
            <a:ext cx="2660150" cy="3359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77824">
              <a:spcAft>
                <a:spcPts val="600"/>
              </a:spcAft>
            </a:pPr>
            <a:r>
              <a:rPr lang="en-US" sz="1700" b="1" kern="1200" dirty="0">
                <a:solidFill>
                  <a:schemeClr val="accent1">
                    <a:lumMod val="75000"/>
                  </a:schemeClr>
                </a:solidFill>
                <a:latin typeface="+mn-lt"/>
                <a:ea typeface="+mn-lt"/>
                <a:cs typeface="+mn-lt"/>
              </a:rPr>
              <a:t>Dominica</a:t>
            </a:r>
            <a:r>
              <a:rPr lang="en-US" sz="1700" b="1" dirty="0">
                <a:solidFill>
                  <a:schemeClr val="accent1">
                    <a:lumMod val="75000"/>
                  </a:schemeClr>
                </a:solidFill>
                <a:ea typeface="+mn-lt"/>
                <a:cs typeface="+mn-lt"/>
              </a:rPr>
              <a:t> </a:t>
            </a:r>
            <a:endParaRPr lang="en-US" sz="1728" kern="1200">
              <a:solidFill>
                <a:schemeClr val="accent1">
                  <a:lumMod val="75000"/>
                </a:schemeClr>
              </a:solidFill>
              <a:latin typeface="+mn-lt"/>
              <a:ea typeface="+mn-lt"/>
              <a:cs typeface="+mn-lt"/>
            </a:endParaRPr>
          </a:p>
          <a:p>
            <a:pPr defTabSz="877824">
              <a:spcAft>
                <a:spcPts val="600"/>
              </a:spcAft>
            </a:pPr>
            <a:r>
              <a:rPr lang="en-US" sz="1700" kern="1200" dirty="0">
                <a:latin typeface="+mn-lt"/>
                <a:ea typeface="+mn-lt"/>
                <a:cs typeface="+mn-lt"/>
              </a:rPr>
              <a:t>2011 Category 4</a:t>
            </a:r>
            <a:r>
              <a:rPr lang="en-US" sz="1700" dirty="0">
                <a:ea typeface="+mn-lt"/>
                <a:cs typeface="+mn-lt"/>
              </a:rPr>
              <a:t>: </a:t>
            </a:r>
            <a:r>
              <a:rPr lang="en-US" sz="1700" kern="1200" dirty="0">
                <a:latin typeface="+mn-lt"/>
                <a:ea typeface="+mn-lt"/>
                <a:cs typeface="+mn-lt"/>
              </a:rPr>
              <a:t>2nd Place Winner</a:t>
            </a:r>
            <a:r>
              <a:rPr lang="en-US" sz="1700" dirty="0">
                <a:ea typeface="+mn-lt"/>
                <a:cs typeface="+mn-lt"/>
              </a:rPr>
              <a:t> </a:t>
            </a:r>
            <a:endParaRPr lang="en-US" sz="1700" kern="1200" dirty="0">
              <a:latin typeface="+mn-lt"/>
              <a:ea typeface="+mn-lt"/>
              <a:cs typeface="+mn-lt"/>
            </a:endParaRPr>
          </a:p>
          <a:p>
            <a:pPr defTabSz="877824">
              <a:spcAft>
                <a:spcPts val="600"/>
              </a:spcAft>
            </a:pPr>
            <a:r>
              <a:rPr lang="en-US" sz="1700" kern="1200" dirty="0">
                <a:latin typeface="+mn-lt"/>
                <a:ea typeface="+mn-lt"/>
                <a:cs typeface="+mn-lt"/>
              </a:rPr>
              <a:t>Initiative:</a:t>
            </a:r>
            <a:r>
              <a:rPr lang="en-US" sz="1700" dirty="0">
                <a:ea typeface="+mn-lt"/>
                <a:cs typeface="+mn-lt"/>
              </a:rPr>
              <a:t> </a:t>
            </a:r>
            <a:endParaRPr lang="en-US" sz="1700" kern="1200" dirty="0">
              <a:latin typeface="+mn-lt"/>
              <a:ea typeface="+mn-lt"/>
              <a:cs typeface="+mn-lt"/>
            </a:endParaRPr>
          </a:p>
          <a:p>
            <a:pPr defTabSz="877824">
              <a:spcAft>
                <a:spcPts val="600"/>
              </a:spcAft>
            </a:pPr>
            <a:r>
              <a:rPr lang="en-US" sz="1700" kern="1200" dirty="0">
                <a:solidFill>
                  <a:schemeClr val="accent1">
                    <a:lumMod val="75000"/>
                  </a:schemeClr>
                </a:solidFill>
                <a:latin typeface="+mn-lt"/>
                <a:ea typeface="+mn-lt"/>
                <a:cs typeface="+mn-lt"/>
              </a:rPr>
              <a:t>Establishment of Systems for Record-Keeping of Fish Activities and Improving Coastal Resources</a:t>
            </a:r>
            <a:endParaRPr lang="en-US" sz="1700" dirty="0">
              <a:solidFill>
                <a:schemeClr val="accent1">
                  <a:lumMod val="75000"/>
                </a:schemeClr>
              </a:solidFill>
              <a:ea typeface="+mn-lt"/>
              <a:cs typeface="+mn-lt"/>
            </a:endParaRPr>
          </a:p>
          <a:p>
            <a:pPr defTabSz="877824">
              <a:spcAft>
                <a:spcPts val="600"/>
              </a:spcAft>
            </a:pPr>
            <a:r>
              <a:rPr lang="en-US" sz="1700" kern="1200" dirty="0">
                <a:latin typeface="+mn-lt"/>
                <a:ea typeface="+mn-lt"/>
                <a:cs typeface="+mn-lt"/>
              </a:rPr>
              <a:t>Management Institution: Institution: </a:t>
            </a:r>
            <a:endParaRPr lang="en-US" sz="1700" dirty="0">
              <a:ea typeface="+mn-lt"/>
              <a:cs typeface="+mn-lt"/>
            </a:endParaRPr>
          </a:p>
          <a:p>
            <a:pPr defTabSz="877824">
              <a:spcAft>
                <a:spcPts val="600"/>
              </a:spcAft>
            </a:pPr>
            <a:r>
              <a:rPr lang="en-US" sz="1700" kern="1200" dirty="0">
                <a:solidFill>
                  <a:schemeClr val="accent1">
                    <a:lumMod val="75000"/>
                  </a:schemeClr>
                </a:solidFill>
                <a:latin typeface="+mn-lt"/>
                <a:ea typeface="+mn-lt"/>
                <a:cs typeface="+mn-lt"/>
              </a:rPr>
              <a:t>Fisheries Division</a:t>
            </a:r>
            <a:endParaRPr lang="en-US" sz="1700">
              <a:solidFill>
                <a:schemeClr val="accent1">
                  <a:lumMod val="75000"/>
                </a:schemeClr>
              </a:solidFill>
              <a:ea typeface="Calibri"/>
              <a:cs typeface="Calibri"/>
            </a:endParaRPr>
          </a:p>
        </p:txBody>
      </p:sp>
      <p:sp>
        <p:nvSpPr>
          <p:cNvPr id="6" name="TextBox 5">
            <a:extLst>
              <a:ext uri="{FF2B5EF4-FFF2-40B4-BE49-F238E27FC236}">
                <a16:creationId xmlns:a16="http://schemas.microsoft.com/office/drawing/2014/main" id="{4EEEE247-42EB-66C8-697C-24C8BF45C5A8}"/>
              </a:ext>
            </a:extLst>
          </p:cNvPr>
          <p:cNvSpPr txBox="1"/>
          <p:nvPr/>
        </p:nvSpPr>
        <p:spPr>
          <a:xfrm>
            <a:off x="4702268" y="2901640"/>
            <a:ext cx="6757856"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77824">
              <a:spcAft>
                <a:spcPts val="600"/>
              </a:spcAft>
            </a:pPr>
            <a:r>
              <a:rPr lang="en-US" sz="1700" b="1" dirty="0">
                <a:solidFill>
                  <a:schemeClr val="accent1">
                    <a:lumMod val="75000"/>
                  </a:schemeClr>
                </a:solidFill>
                <a:cs typeface="Calibri"/>
              </a:rPr>
              <a:t>Description:</a:t>
            </a:r>
          </a:p>
          <a:p>
            <a:pPr defTabSz="877824">
              <a:spcAft>
                <a:spcPts val="600"/>
              </a:spcAft>
            </a:pPr>
            <a:r>
              <a:rPr lang="en-US" sz="1700" dirty="0">
                <a:cs typeface="Calibri"/>
              </a:rPr>
              <a:t>To</a:t>
            </a:r>
            <a:r>
              <a:rPr lang="en-US" sz="1700" kern="1200" dirty="0">
                <a:latin typeface="+mn-lt"/>
                <a:ea typeface="+mn-ea"/>
                <a:cs typeface="Calibri"/>
              </a:rPr>
              <a:t> address some of the problems encountered with fisheries and the marine environment statistics, monitoring, evaluation and with the safety and empowerment of the fisher communities in Dominica, the Fisheries Division embarked on the updating of its existing databases, and a modernization of its management practices with the involvement of multiple stakeholders. Statistical databases were updated, rebuilt and in some cases newly created. Basic Fisherman Training </a:t>
            </a:r>
            <a:r>
              <a:rPr lang="en-US" sz="1700" kern="1200" dirty="0" err="1">
                <a:latin typeface="+mn-lt"/>
                <a:ea typeface="+mn-ea"/>
                <a:cs typeface="Calibri"/>
              </a:rPr>
              <a:t>Programme</a:t>
            </a:r>
            <a:r>
              <a:rPr lang="en-US" sz="1700" kern="1200" dirty="0">
                <a:latin typeface="+mn-lt"/>
                <a:ea typeface="+mn-ea"/>
                <a:cs typeface="Calibri"/>
              </a:rPr>
              <a:t> (BFTC) and the first ever Fisheries Industry Census (FIC) were conducted – the latter provided critical baseline level data on the composition of the industry. Other projects monitored the ecosystem. A new long-term strategic plan and major communication plan was created for the fisheries industries.</a:t>
            </a:r>
            <a:endParaRPr lang="en-US" sz="1700">
              <a:ea typeface="Calibri"/>
              <a:cs typeface="Calibri"/>
            </a:endParaRPr>
          </a:p>
        </p:txBody>
      </p:sp>
      <p:pic>
        <p:nvPicPr>
          <p:cNvPr id="7" name="Picture 6" descr="A green and black flag with a bird in a circle&#10;&#10;Description automatically generated">
            <a:extLst>
              <a:ext uri="{FF2B5EF4-FFF2-40B4-BE49-F238E27FC236}">
                <a16:creationId xmlns:a16="http://schemas.microsoft.com/office/drawing/2014/main" id="{D1AE0C3A-9D81-64FC-8CD4-F621D5067156}"/>
              </a:ext>
            </a:extLst>
          </p:cNvPr>
          <p:cNvPicPr>
            <a:picLocks noChangeAspect="1"/>
          </p:cNvPicPr>
          <p:nvPr/>
        </p:nvPicPr>
        <p:blipFill>
          <a:blip r:embed="rId4"/>
          <a:stretch>
            <a:fillRect/>
          </a:stretch>
        </p:blipFill>
        <p:spPr>
          <a:xfrm>
            <a:off x="8600728" y="1065709"/>
            <a:ext cx="2087479" cy="1570228"/>
          </a:xfrm>
          <a:prstGeom prst="rect">
            <a:avLst/>
          </a:prstGeom>
        </p:spPr>
      </p:pic>
    </p:spTree>
    <p:extLst>
      <p:ext uri="{BB962C8B-B14F-4D97-AF65-F5344CB8AC3E}">
        <p14:creationId xmlns:p14="http://schemas.microsoft.com/office/powerpoint/2010/main" val="245089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BCC2-22FD-44AC-8183-19E50FD6CA79}"/>
              </a:ext>
            </a:extLst>
          </p:cNvPr>
          <p:cNvSpPr>
            <a:spLocks noGrp="1"/>
          </p:cNvSpPr>
          <p:nvPr>
            <p:ph type="title"/>
          </p:nvPr>
        </p:nvSpPr>
        <p:spPr>
          <a:xfrm>
            <a:off x="1295005" y="1252786"/>
            <a:ext cx="10105098" cy="740249"/>
          </a:xfrm>
        </p:spPr>
        <p:txBody>
          <a:bodyPr>
            <a:normAutofit fontScale="90000"/>
          </a:bodyPr>
          <a:lstStyle/>
          <a:p>
            <a:r>
              <a:rPr lang="en-US" sz="3200" b="1" dirty="0">
                <a:solidFill>
                  <a:schemeClr val="accent1">
                    <a:lumMod val="75000"/>
                  </a:schemeClr>
                </a:solidFill>
                <a:latin typeface="Calibri"/>
                <a:ea typeface="Calibri"/>
                <a:cs typeface="Calibri"/>
              </a:rPr>
              <a:t>Enablers for promoting digital skills, innovation and changing mindsets </a:t>
            </a:r>
            <a:endParaRPr lang="en-US" sz="3200" b="1" dirty="0">
              <a:solidFill>
                <a:schemeClr val="accent1">
                  <a:lumMod val="75000"/>
                </a:schemeClr>
              </a:solidFill>
              <a:latin typeface="Calibri" panose="020F0502020204030204" pitchFamily="34" charset="0"/>
              <a:ea typeface="Calibri"/>
              <a:cs typeface="Calibri" panose="020F0502020204030204" pitchFamily="34" charset="0"/>
            </a:endParaRPr>
          </a:p>
        </p:txBody>
      </p:sp>
      <p:sp>
        <p:nvSpPr>
          <p:cNvPr id="3" name="Content Placeholder 2">
            <a:extLst>
              <a:ext uri="{FF2B5EF4-FFF2-40B4-BE49-F238E27FC236}">
                <a16:creationId xmlns:a16="http://schemas.microsoft.com/office/drawing/2014/main" id="{9CE7962D-722E-40E1-8162-4EA5E77A5669}"/>
              </a:ext>
            </a:extLst>
          </p:cNvPr>
          <p:cNvSpPr>
            <a:spLocks noGrp="1"/>
          </p:cNvSpPr>
          <p:nvPr>
            <p:ph idx="1"/>
          </p:nvPr>
        </p:nvSpPr>
        <p:spPr>
          <a:xfrm>
            <a:off x="1299120" y="2209373"/>
            <a:ext cx="10099899" cy="4404475"/>
          </a:xfrm>
        </p:spPr>
        <p:txBody>
          <a:bodyPr vert="horz" lIns="91440" tIns="45720" rIns="91440" bIns="45720" rtlCol="0" anchor="t">
            <a:noAutofit/>
          </a:bodyPr>
          <a:lstStyle/>
          <a:p>
            <a:pPr marL="170815" indent="-170815"/>
            <a:r>
              <a:rPr lang="en-US" sz="2000" dirty="0">
                <a:latin typeface="Calibri"/>
                <a:cs typeface="Calibri"/>
              </a:rPr>
              <a:t>Political commitment - </a:t>
            </a:r>
            <a:r>
              <a:rPr lang="en-US" sz="2000" b="1" dirty="0">
                <a:solidFill>
                  <a:schemeClr val="accent1">
                    <a:lumMod val="75000"/>
                  </a:schemeClr>
                </a:solidFill>
                <a:latin typeface="Calibri"/>
                <a:cs typeface="Calibri"/>
              </a:rPr>
              <a:t>Leadership </a:t>
            </a:r>
            <a:endParaRPr lang="en-US"/>
          </a:p>
          <a:p>
            <a:pPr marL="170815" indent="-170815"/>
            <a:r>
              <a:rPr lang="en-US" sz="2000" dirty="0">
                <a:latin typeface="Calibri"/>
                <a:cs typeface="Calibri"/>
              </a:rPr>
              <a:t>Support a culture of transformational leadership, investing in HR and changing the mindset of the public sector that allows for continuing training. </a:t>
            </a:r>
            <a:endParaRPr lang="en-US" sz="2000" dirty="0">
              <a:latin typeface="Calibri"/>
              <a:ea typeface="Calibri"/>
              <a:cs typeface="Calibri"/>
            </a:endParaRPr>
          </a:p>
          <a:p>
            <a:pPr marL="170815" indent="-170815"/>
            <a:r>
              <a:rPr lang="en-US" sz="2000" dirty="0">
                <a:latin typeface="Calibri"/>
                <a:cs typeface="Calibri"/>
              </a:rPr>
              <a:t>Systemic thinking and synergies that allow complementarity in training policies and their implementation.</a:t>
            </a:r>
            <a:endParaRPr lang="en-US" sz="2000" dirty="0">
              <a:latin typeface="Calibri"/>
              <a:ea typeface="Calibri"/>
              <a:cs typeface="Calibri"/>
            </a:endParaRPr>
          </a:p>
          <a:p>
            <a:pPr marL="170815" indent="-170815"/>
            <a:r>
              <a:rPr lang="en-US" sz="2000" dirty="0">
                <a:latin typeface="Calibri"/>
                <a:cs typeface="Calibri"/>
              </a:rPr>
              <a:t>Organizational structures and processes that allow intersectoral, intergovernmental and interdepartmental coordination.</a:t>
            </a:r>
            <a:endParaRPr lang="en-US" sz="2000" dirty="0">
              <a:latin typeface="Calibri"/>
              <a:ea typeface="Calibri"/>
              <a:cs typeface="Calibri"/>
            </a:endParaRPr>
          </a:p>
          <a:p>
            <a:pPr marL="170815" indent="-170815"/>
            <a:r>
              <a:rPr lang="en-US" sz="2000" b="1" dirty="0">
                <a:solidFill>
                  <a:schemeClr val="accent1">
                    <a:lumMod val="75000"/>
                  </a:schemeClr>
                </a:solidFill>
                <a:latin typeface="Calibri"/>
                <a:cs typeface="Calibri"/>
              </a:rPr>
              <a:t>Appropriate funding.</a:t>
            </a:r>
            <a:endParaRPr lang="en-US" sz="2000" b="1" dirty="0">
              <a:solidFill>
                <a:schemeClr val="accent1">
                  <a:lumMod val="75000"/>
                </a:schemeClr>
              </a:solidFill>
              <a:latin typeface="Calibri"/>
              <a:ea typeface="Calibri"/>
              <a:cs typeface="Calibri"/>
            </a:endParaRPr>
          </a:p>
          <a:p>
            <a:pPr marL="170815" indent="-170815"/>
            <a:r>
              <a:rPr lang="en-US" sz="2000" dirty="0">
                <a:latin typeface="Calibri"/>
                <a:cs typeface="Calibri"/>
              </a:rPr>
              <a:t>Appropriate legislation/regulations that support training and promote innovation.</a:t>
            </a:r>
            <a:endParaRPr lang="en-US" sz="2000" dirty="0">
              <a:latin typeface="Calibri"/>
              <a:ea typeface="Calibri"/>
              <a:cs typeface="Calibri"/>
            </a:endParaRPr>
          </a:p>
          <a:p>
            <a:pPr marL="170815" indent="-170815"/>
            <a:r>
              <a:rPr lang="en-US" sz="2000" dirty="0">
                <a:latin typeface="Calibri"/>
                <a:cs typeface="Calibri"/>
              </a:rPr>
              <a:t>Involvement and empowerment of all stakeholders.</a:t>
            </a:r>
            <a:endParaRPr lang="en-US" sz="2000" dirty="0">
              <a:latin typeface="Calibri"/>
              <a:ea typeface="Calibri"/>
              <a:cs typeface="Calibri"/>
            </a:endParaRPr>
          </a:p>
          <a:p>
            <a:pPr marL="170815" indent="-170815"/>
            <a:r>
              <a:rPr lang="en-US" sz="2000" dirty="0">
                <a:latin typeface="Calibri"/>
                <a:cs typeface="Calibri"/>
              </a:rPr>
              <a:t>Monitoring, reporting and evaluation of processes.</a:t>
            </a:r>
            <a:endParaRPr lang="en-US" sz="2000" dirty="0">
              <a:latin typeface="Calibri"/>
              <a:ea typeface="Calibri"/>
              <a:cs typeface="Calibri"/>
            </a:endParaRPr>
          </a:p>
          <a:p>
            <a:pPr marL="170815" indent="-170815"/>
            <a:r>
              <a:rPr lang="en-US" sz="2000" b="1" dirty="0">
                <a:solidFill>
                  <a:schemeClr val="accent1">
                    <a:lumMod val="75000"/>
                  </a:schemeClr>
                </a:solidFill>
                <a:latin typeface="Calibri"/>
                <a:cs typeface="Calibri"/>
              </a:rPr>
              <a:t>Promote a skills-based approach to hiring and promotion</a:t>
            </a:r>
            <a:r>
              <a:rPr lang="en-US" sz="2000" dirty="0">
                <a:latin typeface="Calibri"/>
                <a:cs typeface="Calibri"/>
              </a:rPr>
              <a:t>. </a:t>
            </a:r>
            <a:endParaRPr lang="en-US" sz="2000" dirty="0">
              <a:latin typeface="Calibri"/>
              <a:ea typeface="Calibri"/>
              <a:cs typeface="Calibri"/>
            </a:endParaRPr>
          </a:p>
          <a:p>
            <a:pPr marL="170815" indent="-170815"/>
            <a:endParaRPr lang="en-US" dirty="0">
              <a:ea typeface="Calibri" panose="020F0502020204030204"/>
              <a:cs typeface="Calibri" panose="020F0502020204030204"/>
            </a:endParaRPr>
          </a:p>
        </p:txBody>
      </p:sp>
      <p:pic>
        <p:nvPicPr>
          <p:cNvPr id="4" name="Graphic 3">
            <a:extLst>
              <a:ext uri="{FF2B5EF4-FFF2-40B4-BE49-F238E27FC236}">
                <a16:creationId xmlns:a16="http://schemas.microsoft.com/office/drawing/2014/main" id="{41CBF67E-67D5-4625-BCCB-B1F0D9EB6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566" y="550425"/>
            <a:ext cx="2719724" cy="493002"/>
          </a:xfrm>
          <a:prstGeom prst="rect">
            <a:avLst/>
          </a:prstGeom>
        </p:spPr>
      </p:pic>
    </p:spTree>
    <p:extLst>
      <p:ext uri="{BB962C8B-B14F-4D97-AF65-F5344CB8AC3E}">
        <p14:creationId xmlns:p14="http://schemas.microsoft.com/office/powerpoint/2010/main" val="249448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9" name="Rectangle 337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oll of tape on top of a stack of boxes&#10;&#10;Description automatically generated">
            <a:extLst>
              <a:ext uri="{FF2B5EF4-FFF2-40B4-BE49-F238E27FC236}">
                <a16:creationId xmlns:a16="http://schemas.microsoft.com/office/drawing/2014/main" id="{5AF0F896-2D16-BC5E-0475-4AB482DA8E10}"/>
              </a:ext>
            </a:extLst>
          </p:cNvPr>
          <p:cNvPicPr>
            <a:picLocks noChangeAspect="1"/>
          </p:cNvPicPr>
          <p:nvPr/>
        </p:nvPicPr>
        <p:blipFill rotWithShape="1">
          <a:blip r:embed="rId3"/>
          <a:srcRect t="10263" r="1" b="43199"/>
          <a:stretch/>
        </p:blipFill>
        <p:spPr>
          <a:xfrm>
            <a:off x="20" y="1282"/>
            <a:ext cx="12191980" cy="6856718"/>
          </a:xfrm>
          <a:prstGeom prst="rect">
            <a:avLst/>
          </a:prstGeom>
        </p:spPr>
      </p:pic>
      <p:sp>
        <p:nvSpPr>
          <p:cNvPr id="33794" name="Title 1"/>
          <p:cNvSpPr>
            <a:spLocks noGrp="1"/>
          </p:cNvSpPr>
          <p:nvPr>
            <p:ph type="title" idx="4294967295"/>
          </p:nvPr>
        </p:nvSpPr>
        <p:spPr>
          <a:xfrm>
            <a:off x="1524000" y="11980"/>
            <a:ext cx="4114800" cy="6858000"/>
          </a:xfrm>
        </p:spPr>
        <p:txBody>
          <a:bodyPr>
            <a:normAutofit/>
          </a:bodyPr>
          <a:lstStyle/>
          <a:p>
            <a:pPr algn="l" eaLnBrk="1" hangingPunct="1"/>
            <a:r>
              <a:rPr lang="en-GB" sz="4267" b="1" dirty="0">
                <a:solidFill>
                  <a:schemeClr val="accent5">
                    <a:lumMod val="20000"/>
                    <a:lumOff val="80000"/>
                  </a:schemeClr>
                </a:solidFill>
                <a:latin typeface="+mn-lt"/>
              </a:rPr>
              <a:t>Innovation</a:t>
            </a:r>
            <a:br>
              <a:rPr lang="en-GB" sz="4267" b="1" dirty="0">
                <a:solidFill>
                  <a:schemeClr val="accent4">
                    <a:lumMod val="40000"/>
                    <a:lumOff val="60000"/>
                  </a:schemeClr>
                </a:solidFill>
                <a:latin typeface="+mn-lt"/>
              </a:rPr>
            </a:br>
            <a:br>
              <a:rPr lang="en-GB" sz="4267" b="1" dirty="0">
                <a:solidFill>
                  <a:schemeClr val="accent4">
                    <a:lumMod val="40000"/>
                    <a:lumOff val="60000"/>
                  </a:schemeClr>
                </a:solidFill>
                <a:latin typeface="+mn-lt"/>
              </a:rPr>
            </a:br>
            <a:r>
              <a:rPr lang="en-GB" sz="4267" b="1" dirty="0">
                <a:solidFill>
                  <a:schemeClr val="accent4">
                    <a:lumMod val="40000"/>
                    <a:lumOff val="60000"/>
                  </a:schemeClr>
                </a:solidFill>
                <a:latin typeface="+mn-lt"/>
              </a:rPr>
              <a:t>Digital Transformation</a:t>
            </a:r>
            <a:br>
              <a:rPr lang="en-GB" sz="4267" dirty="0">
                <a:solidFill>
                  <a:schemeClr val="accent4">
                    <a:lumMod val="40000"/>
                    <a:lumOff val="60000"/>
                  </a:schemeClr>
                </a:solidFill>
                <a:latin typeface="+mn-lt"/>
              </a:rPr>
            </a:br>
            <a:br>
              <a:rPr lang="en-GB" sz="4267" dirty="0">
                <a:solidFill>
                  <a:srgbClr val="376092"/>
                </a:solidFill>
                <a:latin typeface="+mn-lt"/>
              </a:rPr>
            </a:br>
            <a:r>
              <a:rPr lang="en-GB" sz="4267" b="1" dirty="0">
                <a:solidFill>
                  <a:schemeClr val="accent6">
                    <a:lumMod val="20000"/>
                    <a:lumOff val="80000"/>
                  </a:schemeClr>
                </a:solidFill>
                <a:latin typeface="+mn-lt"/>
              </a:rPr>
              <a:t>Organizational change</a:t>
            </a:r>
            <a:br>
              <a:rPr lang="en-GB" sz="4267" dirty="0">
                <a:solidFill>
                  <a:srgbClr val="376092"/>
                </a:solidFill>
                <a:latin typeface="+mn-lt"/>
              </a:rPr>
            </a:br>
            <a:br>
              <a:rPr lang="en-GB" sz="4267" dirty="0">
                <a:solidFill>
                  <a:srgbClr val="376092"/>
                </a:solidFill>
                <a:latin typeface="+mn-lt"/>
              </a:rPr>
            </a:br>
            <a:r>
              <a:rPr lang="en-GB" sz="4267" b="1" dirty="0">
                <a:solidFill>
                  <a:schemeClr val="accent2">
                    <a:lumMod val="20000"/>
                    <a:lumOff val="80000"/>
                  </a:schemeClr>
                </a:solidFill>
                <a:latin typeface="+mn-lt"/>
              </a:rPr>
              <a:t>Culture change</a:t>
            </a:r>
            <a:endParaRPr lang="en-GB" sz="2400" b="1" dirty="0">
              <a:solidFill>
                <a:schemeClr val="accent2">
                  <a:lumMod val="20000"/>
                  <a:lumOff val="80000"/>
                </a:schemeClr>
              </a:solidFill>
              <a:latin typeface="+mn-lt"/>
            </a:endParaRPr>
          </a:p>
        </p:txBody>
      </p:sp>
      <p:sp>
        <p:nvSpPr>
          <p:cNvPr id="4" name="Content Placeholder 3"/>
          <p:cNvSpPr>
            <a:spLocks noGrp="1"/>
          </p:cNvSpPr>
          <p:nvPr>
            <p:ph idx="4294967295"/>
          </p:nvPr>
        </p:nvSpPr>
        <p:spPr>
          <a:xfrm>
            <a:off x="5638800" y="5486400"/>
            <a:ext cx="5029200" cy="1371600"/>
          </a:xfrm>
        </p:spPr>
        <p:txBody>
          <a:bodyPr anchor="ctr">
            <a:noAutofit/>
          </a:bodyPr>
          <a:lstStyle/>
          <a:p>
            <a:pPr marL="0" indent="0" algn="ctr">
              <a:buNone/>
            </a:pPr>
            <a:r>
              <a:rPr lang="en-GB" sz="4800" dirty="0">
                <a:solidFill>
                  <a:schemeClr val="bg1"/>
                </a:solidFill>
              </a:rPr>
              <a:t>are a package deal</a:t>
            </a:r>
          </a:p>
        </p:txBody>
      </p:sp>
    </p:spTree>
    <p:extLst>
      <p:ext uri="{BB962C8B-B14F-4D97-AF65-F5344CB8AC3E}">
        <p14:creationId xmlns:p14="http://schemas.microsoft.com/office/powerpoint/2010/main" val="20358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D214D-4AF6-B13A-B7A6-1B44D5BBB1D2}"/>
              </a:ext>
            </a:extLst>
          </p:cNvPr>
          <p:cNvSpPr>
            <a:spLocks noGrp="1"/>
          </p:cNvSpPr>
          <p:nvPr>
            <p:ph idx="1"/>
          </p:nvPr>
        </p:nvSpPr>
        <p:spPr/>
        <p:txBody>
          <a:bodyPr vert="horz" lIns="91440" tIns="45720" rIns="91440" bIns="45720" rtlCol="0" anchor="t">
            <a:normAutofit lnSpcReduction="10000"/>
          </a:bodyPr>
          <a:lstStyle/>
          <a:p>
            <a:pPr marL="0" indent="0">
              <a:buNone/>
            </a:pPr>
            <a:endParaRPr lang="en-US">
              <a:ea typeface="Calibri"/>
            </a:endParaRPr>
          </a:p>
          <a:p>
            <a:pPr marL="0" indent="0">
              <a:buNone/>
            </a:pPr>
            <a:endParaRPr lang="en-US" dirty="0">
              <a:ea typeface="Calibri"/>
            </a:endParaRPr>
          </a:p>
          <a:p>
            <a:pPr marL="0" indent="0">
              <a:buNone/>
            </a:pPr>
            <a:endParaRPr lang="en-US" dirty="0">
              <a:ea typeface="Calibri"/>
            </a:endParaRPr>
          </a:p>
          <a:p>
            <a:pPr marL="0" indent="0" algn="ctr">
              <a:buNone/>
            </a:pPr>
            <a:r>
              <a:rPr lang="en-US" sz="4800" dirty="0">
                <a:ea typeface="Calibri"/>
              </a:rPr>
              <a:t>Thank you! </a:t>
            </a:r>
          </a:p>
          <a:p>
            <a:pPr marL="0" indent="0" algn="ctr">
              <a:buNone/>
            </a:pPr>
            <a:endParaRPr lang="en-US" sz="4800" dirty="0">
              <a:ea typeface="Calibri"/>
            </a:endParaRPr>
          </a:p>
          <a:p>
            <a:pPr marL="0" indent="0" algn="ctr">
              <a:buNone/>
            </a:pPr>
            <a:endParaRPr lang="en-US" sz="4800" dirty="0">
              <a:ea typeface="Calibri"/>
            </a:endParaRPr>
          </a:p>
          <a:p>
            <a:pPr marL="0" indent="0" algn="r">
              <a:buNone/>
            </a:pPr>
            <a:r>
              <a:rPr lang="en-US" sz="3600" dirty="0">
                <a:ea typeface="Calibri"/>
                <a:hlinkClick r:id="rId3"/>
              </a:rPr>
              <a:t>Cristina.rodriguezacosta@un.org</a:t>
            </a:r>
            <a:r>
              <a:rPr lang="en-US" sz="3600" dirty="0">
                <a:ea typeface="Calibri"/>
              </a:rPr>
              <a:t> </a:t>
            </a:r>
            <a:endParaRPr lang="en-US" sz="4800" dirty="0">
              <a:ea typeface="Calibri"/>
            </a:endParaRPr>
          </a:p>
        </p:txBody>
      </p:sp>
      <p:sp>
        <p:nvSpPr>
          <p:cNvPr id="3" name="Slide Number Placeholder 2">
            <a:extLst>
              <a:ext uri="{FF2B5EF4-FFF2-40B4-BE49-F238E27FC236}">
                <a16:creationId xmlns:a16="http://schemas.microsoft.com/office/drawing/2014/main" id="{363B23CC-6CFA-7408-FD72-7F1525320762}"/>
              </a:ext>
            </a:extLst>
          </p:cNvPr>
          <p:cNvSpPr>
            <a:spLocks noGrp="1"/>
          </p:cNvSpPr>
          <p:nvPr>
            <p:ph type="sldNum" sz="quarter" idx="4"/>
          </p:nvPr>
        </p:nvSpPr>
        <p:spPr/>
        <p:txBody>
          <a:bodyPr/>
          <a:lstStyle/>
          <a:p>
            <a:fld id="{961E0DA8-AC27-403E-90E8-404BCA9BAC80}" type="slidenum">
              <a:rPr lang="en-US" smtClean="0"/>
              <a:pPr/>
              <a:t>17</a:t>
            </a:fld>
            <a:endParaRPr lang="en-US"/>
          </a:p>
        </p:txBody>
      </p:sp>
      <p:sp>
        <p:nvSpPr>
          <p:cNvPr id="4" name="Title 3">
            <a:extLst>
              <a:ext uri="{FF2B5EF4-FFF2-40B4-BE49-F238E27FC236}">
                <a16:creationId xmlns:a16="http://schemas.microsoft.com/office/drawing/2014/main" id="{066350AF-E4AC-D841-0356-299F99E15EC9}"/>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0AFF5C10-4258-4DBB-EE84-191311F06824}"/>
              </a:ext>
            </a:extLst>
          </p:cNvPr>
          <p:cNvSpPr>
            <a:spLocks noGrp="1"/>
          </p:cNvSpPr>
          <p:nvPr>
            <p:ph type="ftr" sz="quarter" idx="3"/>
          </p:nvPr>
        </p:nvSpPr>
        <p:spPr/>
        <p:txBody>
          <a:bodyPr/>
          <a:lstStyle/>
          <a:p>
            <a:r>
              <a:rPr lang="en-US" b="1" dirty="0"/>
              <a:t>Innovation and Digital Government for Public Service Delivery</a:t>
            </a:r>
            <a:endParaRPr lang="en-US" dirty="0"/>
          </a:p>
        </p:txBody>
      </p:sp>
    </p:spTree>
    <p:extLst>
      <p:ext uri="{BB962C8B-B14F-4D97-AF65-F5344CB8AC3E}">
        <p14:creationId xmlns:p14="http://schemas.microsoft.com/office/powerpoint/2010/main" val="113816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90784"/>
            <a:ext cx="12201312" cy="5676433"/>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B7C79028-60F3-C637-A5F9-D5817EB8D2E2}"/>
              </a:ext>
            </a:extLst>
          </p:cNvPr>
          <p:cNvSpPr>
            <a:spLocks noGrp="1"/>
          </p:cNvSpPr>
          <p:nvPr>
            <p:ph type="title"/>
          </p:nvPr>
        </p:nvSpPr>
        <p:spPr>
          <a:xfrm>
            <a:off x="599566" y="2041229"/>
            <a:ext cx="10515600" cy="1325563"/>
          </a:xfrm>
        </p:spPr>
        <p:txBody>
          <a:bodyPr>
            <a:normAutofit/>
          </a:bodyPr>
          <a:lstStyle/>
          <a:p>
            <a:r>
              <a:rPr lang="en-GB" b="1" dirty="0">
                <a:latin typeface="Roboto" panose="02000000000000000000" pitchFamily="2" charset="0"/>
                <a:ea typeface="Roboto" panose="02000000000000000000" pitchFamily="2" charset="0"/>
                <a:cs typeface="Roboto" panose="02000000000000000000" pitchFamily="2" charset="0"/>
              </a:rPr>
              <a:t>The Emerging AI Regulatory Environment</a:t>
            </a:r>
          </a:p>
        </p:txBody>
      </p:sp>
      <p:sp>
        <p:nvSpPr>
          <p:cNvPr id="5" name="TextBox 4">
            <a:extLst>
              <a:ext uri="{FF2B5EF4-FFF2-40B4-BE49-F238E27FC236}">
                <a16:creationId xmlns:a16="http://schemas.microsoft.com/office/drawing/2014/main" id="{6CE06AAE-A264-6B66-FF8F-9E4A1E2CC8B8}"/>
              </a:ext>
            </a:extLst>
          </p:cNvPr>
          <p:cNvSpPr txBox="1"/>
          <p:nvPr/>
        </p:nvSpPr>
        <p:spPr>
          <a:xfrm>
            <a:off x="842856" y="4153989"/>
            <a:ext cx="7101303" cy="646331"/>
          </a:xfrm>
          <a:prstGeom prst="rect">
            <a:avLst/>
          </a:prstGeom>
          <a:noFill/>
        </p:spPr>
        <p:txBody>
          <a:bodyPr wrap="none" rtlCol="0">
            <a:spAutoFit/>
          </a:bodyPr>
          <a:lstStyle/>
          <a:p>
            <a:r>
              <a:rPr lang="en-US" b="1" dirty="0"/>
              <a:t>Gregory McGann, </a:t>
            </a:r>
            <a:r>
              <a:rPr lang="en-US" dirty="0" err="1"/>
              <a:t>Programme</a:t>
            </a:r>
            <a:r>
              <a:rPr lang="en-US" dirty="0"/>
              <a:t> Management Assistant</a:t>
            </a:r>
          </a:p>
          <a:p>
            <a:r>
              <a:rPr lang="en-US" dirty="0"/>
              <a:t>Division for Public Institutions and Digital Government (DPIDG) / UN DESA</a:t>
            </a:r>
          </a:p>
        </p:txBody>
      </p:sp>
    </p:spTree>
    <p:custDataLst>
      <p:tags r:id="rId1"/>
    </p:custDataLst>
    <p:extLst>
      <p:ext uri="{BB962C8B-B14F-4D97-AF65-F5344CB8AC3E}">
        <p14:creationId xmlns:p14="http://schemas.microsoft.com/office/powerpoint/2010/main" val="386287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242"/>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B7C79028-60F3-C637-A5F9-D5817EB8D2E2}"/>
              </a:ext>
            </a:extLst>
          </p:cNvPr>
          <p:cNvSpPr>
            <a:spLocks noGrp="1"/>
          </p:cNvSpPr>
          <p:nvPr>
            <p:ph type="title"/>
          </p:nvPr>
        </p:nvSpPr>
        <p:spPr/>
        <p:txBody>
          <a:bodyPr>
            <a:normAutofit/>
          </a:bodyPr>
          <a:lstStyle/>
          <a:p>
            <a:r>
              <a:rPr lang="en-GB" sz="3500" b="1" dirty="0">
                <a:latin typeface="Roboto" panose="02000000000000000000" pitchFamily="2" charset="0"/>
                <a:ea typeface="Roboto" panose="02000000000000000000" pitchFamily="2" charset="0"/>
                <a:cs typeface="Roboto" panose="02000000000000000000" pitchFamily="2" charset="0"/>
              </a:rPr>
              <a:t>Context</a:t>
            </a:r>
          </a:p>
        </p:txBody>
      </p:sp>
      <p:sp>
        <p:nvSpPr>
          <p:cNvPr id="7" name="Text Placeholder 6">
            <a:extLst>
              <a:ext uri="{FF2B5EF4-FFF2-40B4-BE49-F238E27FC236}">
                <a16:creationId xmlns:a16="http://schemas.microsoft.com/office/drawing/2014/main" id="{27CB2C2C-EBCD-404C-73B6-CA49993F7B10}"/>
              </a:ext>
            </a:extLst>
          </p:cNvPr>
          <p:cNvSpPr>
            <a:spLocks noGrp="1"/>
          </p:cNvSpPr>
          <p:nvPr>
            <p:ph type="body" sz="half" idx="2"/>
          </p:nvPr>
        </p:nvSpPr>
        <p:spPr>
          <a:xfrm>
            <a:off x="839788" y="2057399"/>
            <a:ext cx="5582277" cy="4077123"/>
          </a:xfrm>
        </p:spPr>
        <p:txBody>
          <a:bodyPr/>
          <a:lstStyle/>
          <a:p>
            <a:pPr marL="285750" indent="-285750">
              <a:buFontTx/>
              <a:buChar char="-"/>
            </a:pPr>
            <a:r>
              <a:rPr lang="en-GB" sz="2800" dirty="0">
                <a:latin typeface="Roboto" panose="02000000000000000000" pitchFamily="2" charset="0"/>
                <a:ea typeface="Roboto" panose="02000000000000000000" pitchFamily="2" charset="0"/>
                <a:cs typeface="Roboto" panose="02000000000000000000" pitchFamily="2" charset="0"/>
              </a:rPr>
              <a:t>Increasing pace of improvement in AI systems </a:t>
            </a:r>
          </a:p>
          <a:p>
            <a:pPr marL="285750" indent="-285750">
              <a:buFontTx/>
              <a:buChar char="-"/>
            </a:pPr>
            <a:r>
              <a:rPr lang="en-GB" sz="2800" dirty="0">
                <a:latin typeface="Roboto" panose="02000000000000000000" pitchFamily="2" charset="0"/>
                <a:ea typeface="Roboto" panose="02000000000000000000" pitchFamily="2" charset="0"/>
                <a:cs typeface="Roboto" panose="02000000000000000000" pitchFamily="2" charset="0"/>
              </a:rPr>
              <a:t>50% of AI experts believe unaided machines will be able to do every task better and more cheaply than humans by 2061 or earlier; 90% within a century </a:t>
            </a:r>
            <a:r>
              <a:rPr lang="en-GB" sz="2800" dirty="0">
                <a:solidFill>
                  <a:schemeClr val="accent3"/>
                </a:solidFill>
                <a:latin typeface="Roboto" panose="02000000000000000000" pitchFamily="2" charset="0"/>
                <a:ea typeface="Roboto" panose="02000000000000000000" pitchFamily="2" charset="0"/>
                <a:cs typeface="Roboto" panose="02000000000000000000" pitchFamily="2" charset="0"/>
              </a:rPr>
              <a:t>(Katja Grace et al. 2022)</a:t>
            </a:r>
          </a:p>
          <a:p>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24" name="Picture 23" descr="A graph of a graph of a person's performance&#10;&#10;Description automatically generated with medium confidence">
            <a:extLst>
              <a:ext uri="{FF2B5EF4-FFF2-40B4-BE49-F238E27FC236}">
                <a16:creationId xmlns:a16="http://schemas.microsoft.com/office/drawing/2014/main" id="{39FC46AA-9E66-48E0-C9EE-50775638AD0D}"/>
              </a:ext>
            </a:extLst>
          </p:cNvPr>
          <p:cNvPicPr>
            <a:picLocks noChangeAspect="1"/>
          </p:cNvPicPr>
          <p:nvPr/>
        </p:nvPicPr>
        <p:blipFill rotWithShape="1">
          <a:blip r:embed="rId7">
            <a:extLst>
              <a:ext uri="{28A0092B-C50C-407E-A947-70E740481C1C}">
                <a14:useLocalDpi xmlns:a14="http://schemas.microsoft.com/office/drawing/2010/main" val="0"/>
              </a:ext>
            </a:extLst>
          </a:blip>
          <a:srcRect t="16410" b="-1"/>
          <a:stretch/>
        </p:blipFill>
        <p:spPr>
          <a:xfrm>
            <a:off x="6422065" y="943665"/>
            <a:ext cx="5132791" cy="5295370"/>
          </a:xfrm>
          <a:prstGeom prst="rect">
            <a:avLst/>
          </a:prstGeom>
        </p:spPr>
      </p:pic>
    </p:spTree>
    <p:custDataLst>
      <p:tags r:id="rId1"/>
    </p:custDataLst>
    <p:extLst>
      <p:ext uri="{BB962C8B-B14F-4D97-AF65-F5344CB8AC3E}">
        <p14:creationId xmlns:p14="http://schemas.microsoft.com/office/powerpoint/2010/main" val="313030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pic>
        <p:nvPicPr>
          <p:cNvPr id="1138" name="Google Shape;1138;p215"/>
          <p:cNvPicPr preferRelativeResize="0"/>
          <p:nvPr/>
        </p:nvPicPr>
        <p:blipFill rotWithShape="1">
          <a:blip r:embed="rId3">
            <a:alphaModFix/>
          </a:blip>
          <a:srcRect l="16453" r="16446"/>
          <a:stretch/>
        </p:blipFill>
        <p:spPr>
          <a:xfrm>
            <a:off x="0" y="0"/>
            <a:ext cx="6135517" cy="6858000"/>
          </a:xfrm>
          <a:prstGeom prst="rect">
            <a:avLst/>
          </a:prstGeom>
          <a:noFill/>
          <a:ln>
            <a:noFill/>
          </a:ln>
        </p:spPr>
      </p:pic>
      <p:sp>
        <p:nvSpPr>
          <p:cNvPr id="1139" name="Google Shape;1139;p215"/>
          <p:cNvSpPr/>
          <p:nvPr/>
        </p:nvSpPr>
        <p:spPr>
          <a:xfrm>
            <a:off x="6357118" y="1678488"/>
            <a:ext cx="5414400" cy="17505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3600" b="0" i="0" u="none" strike="noStrike" kern="0" cap="none" spc="0" normalizeH="0" baseline="0" noProof="0" dirty="0">
                <a:ln>
                  <a:noFill/>
                </a:ln>
                <a:solidFill>
                  <a:srgbClr val="002060"/>
                </a:solidFill>
                <a:effectLst/>
                <a:uLnTx/>
                <a:uFillTx/>
                <a:latin typeface="Arial"/>
                <a:ea typeface="Arial"/>
                <a:cs typeface="Arial"/>
                <a:sym typeface="Arial"/>
              </a:rPr>
              <a:t>The Importance of an Innovation/Experimental Mindset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3600" b="0" i="0" u="none" strike="noStrike" kern="0" cap="none" spc="0" normalizeH="0" baseline="0" noProof="0" dirty="0">
              <a:ln>
                <a:noFill/>
              </a:ln>
              <a:solidFill>
                <a:srgbClr val="00206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1600" b="0" i="0" u="none" strike="noStrike" kern="0" cap="none" spc="0" normalizeH="0" baseline="0" noProof="0" dirty="0">
              <a:ln>
                <a:noFill/>
              </a:ln>
              <a:solidFill>
                <a:srgbClr val="002060"/>
              </a:solidFill>
              <a:effectLst/>
              <a:highlight>
                <a:srgbClr val="FFFF00"/>
              </a:highligh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3600" b="0" i="0" u="none" strike="noStrike" kern="0" cap="none" spc="0" normalizeH="0" baseline="0" noProof="0" dirty="0">
              <a:ln>
                <a:noFill/>
              </a:ln>
              <a:solidFill>
                <a:srgbClr val="00206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3600" b="0" i="0" u="none" strike="noStrike" kern="0" cap="none" spc="0" normalizeH="0" baseline="0" noProof="0" dirty="0">
              <a:ln>
                <a:noFill/>
              </a:ln>
              <a:solidFill>
                <a:srgbClr val="00206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3600" b="0" i="0" u="none" strike="noStrike" kern="0" cap="none" spc="0" normalizeH="0" baseline="0" noProof="0" dirty="0">
                <a:ln>
                  <a:noFill/>
                </a:ln>
                <a:solidFill>
                  <a:srgbClr val="002060"/>
                </a:solidFill>
                <a:effectLst/>
                <a:uLnTx/>
                <a:uFillTx/>
                <a:latin typeface="Arial"/>
                <a:ea typeface="Arial"/>
                <a:cs typeface="Arial"/>
                <a:sym typeface="Arial"/>
              </a:rPr>
              <a:t>  </a:t>
            </a:r>
            <a:endParaRPr kumimoji="0" sz="1600" b="0" i="0" u="none" strike="noStrike" kern="0" cap="none" spc="0" normalizeH="0" baseline="0" noProof="0" dirty="0">
              <a:ln>
                <a:noFill/>
              </a:ln>
              <a:solidFill>
                <a:srgbClr val="002060"/>
              </a:solidFill>
              <a:effectLst/>
              <a:uLnTx/>
              <a:uFillTx/>
              <a:latin typeface="Arial"/>
              <a:ea typeface="Arial"/>
              <a:cs typeface="Arial"/>
              <a:sym typeface="Arial"/>
            </a:endParaRPr>
          </a:p>
        </p:txBody>
      </p:sp>
      <p:sp>
        <p:nvSpPr>
          <p:cNvPr id="1140" name="Google Shape;1140;p2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a:t>
            </a:fld>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242"/>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pic>
        <p:nvPicPr>
          <p:cNvPr id="10" name="Picture 9">
            <a:extLst>
              <a:ext uri="{FF2B5EF4-FFF2-40B4-BE49-F238E27FC236}">
                <a16:creationId xmlns:a16="http://schemas.microsoft.com/office/drawing/2014/main" id="{8EAF35CD-D078-A059-E007-A67F2611F001}"/>
              </a:ext>
            </a:extLst>
          </p:cNvPr>
          <p:cNvPicPr>
            <a:picLocks noChangeAspect="1"/>
          </p:cNvPicPr>
          <p:nvPr/>
        </p:nvPicPr>
        <p:blipFill rotWithShape="1">
          <a:blip r:embed="rId7"/>
          <a:srcRect t="27809"/>
          <a:stretch/>
        </p:blipFill>
        <p:spPr>
          <a:xfrm>
            <a:off x="833544" y="2446714"/>
            <a:ext cx="9756484" cy="3717307"/>
          </a:xfrm>
          <a:prstGeom prst="rect">
            <a:avLst/>
          </a:prstGeom>
        </p:spPr>
      </p:pic>
      <p:sp>
        <p:nvSpPr>
          <p:cNvPr id="11" name="Title 3">
            <a:extLst>
              <a:ext uri="{FF2B5EF4-FFF2-40B4-BE49-F238E27FC236}">
                <a16:creationId xmlns:a16="http://schemas.microsoft.com/office/drawing/2014/main" id="{80D1A411-9686-9375-1415-0507AE3E78EB}"/>
              </a:ext>
            </a:extLst>
          </p:cNvPr>
          <p:cNvSpPr>
            <a:spLocks noGrp="1"/>
          </p:cNvSpPr>
          <p:nvPr>
            <p:ph type="title"/>
          </p:nvPr>
        </p:nvSpPr>
        <p:spPr>
          <a:xfrm>
            <a:off x="833544" y="1253661"/>
            <a:ext cx="10515600" cy="1325563"/>
          </a:xfrm>
        </p:spPr>
        <p:txBody>
          <a:bodyPr>
            <a:normAutofit/>
          </a:bodyPr>
          <a:lstStyle/>
          <a:p>
            <a:r>
              <a:rPr lang="en-GB" sz="3500" b="1" dirty="0">
                <a:latin typeface="Roboto" panose="02000000000000000000" pitchFamily="2" charset="0"/>
                <a:ea typeface="Roboto" panose="02000000000000000000" pitchFamily="2" charset="0"/>
                <a:cs typeface="Roboto" panose="02000000000000000000" pitchFamily="2" charset="0"/>
              </a:rPr>
              <a:t>AI governance capacity significantly lags AI Engineering</a:t>
            </a:r>
          </a:p>
        </p:txBody>
      </p:sp>
    </p:spTree>
    <p:custDataLst>
      <p:tags r:id="rId1"/>
    </p:custDataLst>
    <p:extLst>
      <p:ext uri="{BB962C8B-B14F-4D97-AF65-F5344CB8AC3E}">
        <p14:creationId xmlns:p14="http://schemas.microsoft.com/office/powerpoint/2010/main" val="218460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0"/>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2FB98D20-9C77-EA2E-7C74-9D92ED0E2CEC}"/>
              </a:ext>
            </a:extLst>
          </p:cNvPr>
          <p:cNvSpPr>
            <a:spLocks noGrp="1"/>
          </p:cNvSpPr>
          <p:nvPr>
            <p:ph type="title"/>
          </p:nvPr>
        </p:nvSpPr>
        <p:spPr/>
        <p:txBody>
          <a:bodyPr/>
          <a:lstStyle/>
          <a:p>
            <a:r>
              <a:rPr lang="en-GB" b="1" dirty="0">
                <a:latin typeface="Roboto" panose="02000000000000000000" pitchFamily="2" charset="0"/>
                <a:ea typeface="Roboto" panose="02000000000000000000" pitchFamily="2" charset="0"/>
                <a:cs typeface="Roboto" panose="02000000000000000000" pitchFamily="2" charset="0"/>
              </a:rPr>
              <a:t>Policy Reactions</a:t>
            </a:r>
          </a:p>
        </p:txBody>
      </p:sp>
      <p:pic>
        <p:nvPicPr>
          <p:cNvPr id="13" name="Content Placeholder 12" descr="A diagram of a cloud computing model&#10;&#10;Description automatically generated">
            <a:extLst>
              <a:ext uri="{FF2B5EF4-FFF2-40B4-BE49-F238E27FC236}">
                <a16:creationId xmlns:a16="http://schemas.microsoft.com/office/drawing/2014/main" id="{47D45327-B8B6-A843-9A83-FCA748599791}"/>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7995684" y="155187"/>
            <a:ext cx="3610697" cy="6182114"/>
          </a:xfrm>
        </p:spPr>
      </p:pic>
      <p:sp>
        <p:nvSpPr>
          <p:cNvPr id="6" name="Text Placeholder 5">
            <a:extLst>
              <a:ext uri="{FF2B5EF4-FFF2-40B4-BE49-F238E27FC236}">
                <a16:creationId xmlns:a16="http://schemas.microsoft.com/office/drawing/2014/main" id="{91C5AD4D-5DE7-FB8D-8F62-4901A5147F60}"/>
              </a:ext>
            </a:extLst>
          </p:cNvPr>
          <p:cNvSpPr>
            <a:spLocks noGrp="1"/>
          </p:cNvSpPr>
          <p:nvPr>
            <p:ph type="body" sz="half" idx="2"/>
          </p:nvPr>
        </p:nvSpPr>
        <p:spPr>
          <a:xfrm>
            <a:off x="839788" y="2057400"/>
            <a:ext cx="7007040" cy="3811588"/>
          </a:xfrm>
        </p:spPr>
        <p:txBody>
          <a:bodyPr>
            <a:normAutofit/>
          </a:bodyPr>
          <a:lstStyle/>
          <a:p>
            <a:pPr marL="285750" indent="-285750">
              <a:buFontTx/>
              <a:buChar char="-"/>
            </a:pPr>
            <a:r>
              <a:rPr lang="en-GB" sz="2800" dirty="0"/>
              <a:t>Need to approach each part of the “tech stack” individually: essentially </a:t>
            </a:r>
            <a:r>
              <a:rPr lang="en-GB" sz="2800" dirty="0" err="1"/>
              <a:t>i</a:t>
            </a:r>
            <a:r>
              <a:rPr lang="en-GB" sz="2800" dirty="0"/>
              <a:t>) infrastructure, ii) models, and iii) applications</a:t>
            </a:r>
          </a:p>
          <a:p>
            <a:pPr marL="285750" indent="-285750">
              <a:buFontTx/>
              <a:buChar char="-"/>
            </a:pPr>
            <a:r>
              <a:rPr lang="en-GB" sz="2800" dirty="0"/>
              <a:t>Case Studies:</a:t>
            </a:r>
          </a:p>
          <a:p>
            <a:pPr marL="742950" lvl="1" indent="-285750">
              <a:buFontTx/>
              <a:buChar char="-"/>
            </a:pPr>
            <a:r>
              <a:rPr lang="en-GB" sz="2800" dirty="0"/>
              <a:t>European Union </a:t>
            </a:r>
          </a:p>
          <a:p>
            <a:pPr marL="742950" lvl="1" indent="-285750">
              <a:buFontTx/>
              <a:buChar char="-"/>
            </a:pPr>
            <a:r>
              <a:rPr lang="en-GB" sz="2800" dirty="0"/>
              <a:t>United States </a:t>
            </a:r>
          </a:p>
          <a:p>
            <a:pPr marL="742950" lvl="1" indent="-285750">
              <a:buFontTx/>
              <a:buChar char="-"/>
            </a:pPr>
            <a:r>
              <a:rPr lang="en-GB" sz="2800" dirty="0"/>
              <a:t>India </a:t>
            </a:r>
          </a:p>
        </p:txBody>
      </p:sp>
    </p:spTree>
    <p:custDataLst>
      <p:tags r:id="rId1"/>
    </p:custDataLst>
    <p:extLst>
      <p:ext uri="{BB962C8B-B14F-4D97-AF65-F5344CB8AC3E}">
        <p14:creationId xmlns:p14="http://schemas.microsoft.com/office/powerpoint/2010/main" val="383693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242"/>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B7C79028-60F3-C637-A5F9-D5817EB8D2E2}"/>
              </a:ext>
            </a:extLst>
          </p:cNvPr>
          <p:cNvSpPr>
            <a:spLocks noGrp="1"/>
          </p:cNvSpPr>
          <p:nvPr>
            <p:ph type="title"/>
          </p:nvPr>
        </p:nvSpPr>
        <p:spPr>
          <a:xfrm>
            <a:off x="838200" y="897294"/>
            <a:ext cx="10515600" cy="1325563"/>
          </a:xfrm>
        </p:spPr>
        <p:txBody>
          <a:bodyPr/>
          <a:lstStyle/>
          <a:p>
            <a:r>
              <a:rPr lang="en-GB" b="1" dirty="0">
                <a:latin typeface="Roboto" panose="02000000000000000000" pitchFamily="2" charset="0"/>
                <a:ea typeface="Roboto" panose="02000000000000000000" pitchFamily="2" charset="0"/>
                <a:cs typeface="Roboto" panose="02000000000000000000" pitchFamily="2" charset="0"/>
              </a:rPr>
              <a:t>European Union</a:t>
            </a:r>
          </a:p>
        </p:txBody>
      </p:sp>
      <p:sp>
        <p:nvSpPr>
          <p:cNvPr id="5" name="Content Placeholder 4">
            <a:extLst>
              <a:ext uri="{FF2B5EF4-FFF2-40B4-BE49-F238E27FC236}">
                <a16:creationId xmlns:a16="http://schemas.microsoft.com/office/drawing/2014/main" id="{2A943F38-6DC8-415D-6B5D-8DB340BA3FB0}"/>
              </a:ext>
            </a:extLst>
          </p:cNvPr>
          <p:cNvSpPr>
            <a:spLocks noGrp="1"/>
          </p:cNvSpPr>
          <p:nvPr>
            <p:ph idx="1"/>
          </p:nvPr>
        </p:nvSpPr>
        <p:spPr>
          <a:xfrm>
            <a:off x="838200" y="2246355"/>
            <a:ext cx="10515600" cy="3930608"/>
          </a:xfrm>
        </p:spPr>
        <p:txBody>
          <a:bodyPr>
            <a:normAutofit/>
          </a:bodyPr>
          <a:lstStyle/>
          <a:p>
            <a:r>
              <a:rPr lang="en-GB" dirty="0"/>
              <a:t>Existing legislation: </a:t>
            </a:r>
          </a:p>
          <a:p>
            <a:pPr lvl="1"/>
            <a:r>
              <a:rPr lang="en-GB" sz="2800" dirty="0"/>
              <a:t>Digital Services Act (DSA) </a:t>
            </a:r>
          </a:p>
          <a:p>
            <a:pPr lvl="1"/>
            <a:r>
              <a:rPr lang="en-GB" sz="2800" dirty="0"/>
              <a:t>Digital Markets Act (DMA)</a:t>
            </a:r>
          </a:p>
          <a:p>
            <a:pPr lvl="1"/>
            <a:r>
              <a:rPr lang="en-GB" sz="2800" dirty="0"/>
              <a:t>General Data Protection Regulation (GDPR)</a:t>
            </a:r>
          </a:p>
          <a:p>
            <a:pPr lvl="1"/>
            <a:endParaRPr lang="en-GB" sz="2800" dirty="0"/>
          </a:p>
          <a:p>
            <a:r>
              <a:rPr lang="en-GB" dirty="0"/>
              <a:t>Implications for AI: model training, finetuning and applications </a:t>
            </a:r>
          </a:p>
          <a:p>
            <a:pPr lvl="1"/>
            <a:endParaRPr lang="en-GB" sz="2800" dirty="0"/>
          </a:p>
        </p:txBody>
      </p:sp>
    </p:spTree>
    <p:custDataLst>
      <p:tags r:id="rId1"/>
    </p:custDataLst>
    <p:extLst>
      <p:ext uri="{BB962C8B-B14F-4D97-AF65-F5344CB8AC3E}">
        <p14:creationId xmlns:p14="http://schemas.microsoft.com/office/powerpoint/2010/main" val="3181147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242"/>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B7C79028-60F3-C637-A5F9-D5817EB8D2E2}"/>
              </a:ext>
            </a:extLst>
          </p:cNvPr>
          <p:cNvSpPr>
            <a:spLocks noGrp="1"/>
          </p:cNvSpPr>
          <p:nvPr>
            <p:ph type="title"/>
          </p:nvPr>
        </p:nvSpPr>
        <p:spPr>
          <a:xfrm>
            <a:off x="838200" y="897294"/>
            <a:ext cx="10515600" cy="1325563"/>
          </a:xfrm>
        </p:spPr>
        <p:txBody>
          <a:bodyPr/>
          <a:lstStyle/>
          <a:p>
            <a:r>
              <a:rPr lang="en-GB" b="1" dirty="0">
                <a:latin typeface="Roboto" panose="02000000000000000000" pitchFamily="2" charset="0"/>
                <a:ea typeface="Roboto" panose="02000000000000000000" pitchFamily="2" charset="0"/>
                <a:cs typeface="Roboto" panose="02000000000000000000" pitchFamily="2" charset="0"/>
              </a:rPr>
              <a:t>European Union</a:t>
            </a:r>
          </a:p>
        </p:txBody>
      </p:sp>
      <p:sp>
        <p:nvSpPr>
          <p:cNvPr id="5" name="Content Placeholder 4">
            <a:extLst>
              <a:ext uri="{FF2B5EF4-FFF2-40B4-BE49-F238E27FC236}">
                <a16:creationId xmlns:a16="http://schemas.microsoft.com/office/drawing/2014/main" id="{2A943F38-6DC8-415D-6B5D-8DB340BA3FB0}"/>
              </a:ext>
            </a:extLst>
          </p:cNvPr>
          <p:cNvSpPr>
            <a:spLocks noGrp="1"/>
          </p:cNvSpPr>
          <p:nvPr>
            <p:ph idx="1"/>
          </p:nvPr>
        </p:nvSpPr>
        <p:spPr>
          <a:xfrm>
            <a:off x="838200" y="2246355"/>
            <a:ext cx="10515600" cy="3930608"/>
          </a:xfrm>
        </p:spPr>
        <p:txBody>
          <a:bodyPr/>
          <a:lstStyle/>
          <a:p>
            <a:r>
              <a:rPr lang="en-GB" dirty="0"/>
              <a:t>AI Act (2024)</a:t>
            </a:r>
          </a:p>
          <a:p>
            <a:pPr lvl="1"/>
            <a:r>
              <a:rPr lang="en-GB" sz="2500" dirty="0"/>
              <a:t>“Risk-Based” Approach</a:t>
            </a:r>
          </a:p>
          <a:p>
            <a:pPr lvl="1"/>
            <a:r>
              <a:rPr lang="en-GB" sz="2500" dirty="0"/>
              <a:t>Focussed on application not models or infrastructure </a:t>
            </a:r>
          </a:p>
          <a:p>
            <a:pPr lvl="1"/>
            <a:r>
              <a:rPr lang="en-GB" sz="2500" dirty="0"/>
              <a:t>Tech stack</a:t>
            </a:r>
          </a:p>
          <a:p>
            <a:pPr lvl="2"/>
            <a:r>
              <a:rPr lang="en-GB" sz="2500" dirty="0"/>
              <a:t>Infrastructure: less emphasis but environmental impact noted</a:t>
            </a:r>
          </a:p>
          <a:p>
            <a:pPr lvl="2"/>
            <a:r>
              <a:rPr lang="en-GB" sz="2500" dirty="0"/>
              <a:t>Models: governs data usage, transparency and governance processes </a:t>
            </a:r>
          </a:p>
          <a:p>
            <a:pPr lvl="2"/>
            <a:r>
              <a:rPr lang="en-GB" sz="2500" dirty="0"/>
              <a:t>Applications: strong emphasis with scope to ban or fine applications for introducing risks and real harms </a:t>
            </a:r>
          </a:p>
        </p:txBody>
      </p:sp>
    </p:spTree>
    <p:custDataLst>
      <p:tags r:id="rId1"/>
    </p:custDataLst>
    <p:extLst>
      <p:ext uri="{BB962C8B-B14F-4D97-AF65-F5344CB8AC3E}">
        <p14:creationId xmlns:p14="http://schemas.microsoft.com/office/powerpoint/2010/main" val="313163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242"/>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B7C79028-60F3-C637-A5F9-D5817EB8D2E2}"/>
              </a:ext>
            </a:extLst>
          </p:cNvPr>
          <p:cNvSpPr>
            <a:spLocks noGrp="1"/>
          </p:cNvSpPr>
          <p:nvPr>
            <p:ph type="title"/>
          </p:nvPr>
        </p:nvSpPr>
        <p:spPr>
          <a:xfrm>
            <a:off x="838200" y="897294"/>
            <a:ext cx="10515600" cy="1325563"/>
          </a:xfrm>
        </p:spPr>
        <p:txBody>
          <a:bodyPr/>
          <a:lstStyle/>
          <a:p>
            <a:r>
              <a:rPr lang="en-GB" b="1" dirty="0">
                <a:latin typeface="Roboto" panose="02000000000000000000" pitchFamily="2" charset="0"/>
                <a:ea typeface="Roboto" panose="02000000000000000000" pitchFamily="2" charset="0"/>
                <a:cs typeface="Roboto" panose="02000000000000000000" pitchFamily="2" charset="0"/>
              </a:rPr>
              <a:t>United States </a:t>
            </a:r>
          </a:p>
        </p:txBody>
      </p:sp>
      <p:sp>
        <p:nvSpPr>
          <p:cNvPr id="5" name="Content Placeholder 4">
            <a:extLst>
              <a:ext uri="{FF2B5EF4-FFF2-40B4-BE49-F238E27FC236}">
                <a16:creationId xmlns:a16="http://schemas.microsoft.com/office/drawing/2014/main" id="{2A943F38-6DC8-415D-6B5D-8DB340BA3FB0}"/>
              </a:ext>
            </a:extLst>
          </p:cNvPr>
          <p:cNvSpPr>
            <a:spLocks noGrp="1"/>
          </p:cNvSpPr>
          <p:nvPr>
            <p:ph idx="1"/>
          </p:nvPr>
        </p:nvSpPr>
        <p:spPr>
          <a:xfrm>
            <a:off x="838200" y="2246355"/>
            <a:ext cx="10515600" cy="3930608"/>
          </a:xfrm>
        </p:spPr>
        <p:txBody>
          <a:bodyPr>
            <a:normAutofit/>
          </a:bodyPr>
          <a:lstStyle/>
          <a:p>
            <a:r>
              <a:rPr lang="en-GB" dirty="0"/>
              <a:t>Existing legislation: </a:t>
            </a:r>
          </a:p>
          <a:p>
            <a:pPr lvl="1"/>
            <a:r>
              <a:rPr lang="en-GB" sz="2800" dirty="0"/>
              <a:t>Algorithmic Accountability Act (2022)</a:t>
            </a:r>
          </a:p>
          <a:p>
            <a:pPr lvl="1"/>
            <a:r>
              <a:rPr lang="en-GB" sz="2800" dirty="0"/>
              <a:t>The Algorithmic Justice and Online Platform Transparency Act (2022)</a:t>
            </a:r>
          </a:p>
          <a:p>
            <a:pPr lvl="1"/>
            <a:r>
              <a:rPr lang="en-GB" sz="2800" dirty="0"/>
              <a:t>The National Artificial Intelligence Act (2021)</a:t>
            </a:r>
          </a:p>
          <a:p>
            <a:pPr lvl="1"/>
            <a:endParaRPr lang="en-GB" sz="2800" dirty="0"/>
          </a:p>
          <a:p>
            <a:r>
              <a:rPr lang="en-GB" dirty="0"/>
              <a:t>Implications for AI: primarily applications </a:t>
            </a:r>
          </a:p>
          <a:p>
            <a:pPr lvl="1"/>
            <a:endParaRPr lang="en-GB" sz="2800" dirty="0"/>
          </a:p>
        </p:txBody>
      </p:sp>
    </p:spTree>
    <p:custDataLst>
      <p:tags r:id="rId1"/>
    </p:custDataLst>
    <p:extLst>
      <p:ext uri="{BB962C8B-B14F-4D97-AF65-F5344CB8AC3E}">
        <p14:creationId xmlns:p14="http://schemas.microsoft.com/office/powerpoint/2010/main" val="474542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242"/>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B7C79028-60F3-C637-A5F9-D5817EB8D2E2}"/>
              </a:ext>
            </a:extLst>
          </p:cNvPr>
          <p:cNvSpPr>
            <a:spLocks noGrp="1"/>
          </p:cNvSpPr>
          <p:nvPr>
            <p:ph type="title"/>
          </p:nvPr>
        </p:nvSpPr>
        <p:spPr>
          <a:xfrm>
            <a:off x="838200" y="897294"/>
            <a:ext cx="10515600" cy="1325563"/>
          </a:xfrm>
        </p:spPr>
        <p:txBody>
          <a:bodyPr/>
          <a:lstStyle/>
          <a:p>
            <a:r>
              <a:rPr lang="en-GB" b="1" dirty="0">
                <a:latin typeface="Roboto" panose="02000000000000000000" pitchFamily="2" charset="0"/>
                <a:ea typeface="Roboto" panose="02000000000000000000" pitchFamily="2" charset="0"/>
                <a:cs typeface="Roboto" panose="02000000000000000000" pitchFamily="2" charset="0"/>
              </a:rPr>
              <a:t>United States </a:t>
            </a:r>
          </a:p>
        </p:txBody>
      </p:sp>
      <p:sp>
        <p:nvSpPr>
          <p:cNvPr id="5" name="Content Placeholder 4">
            <a:extLst>
              <a:ext uri="{FF2B5EF4-FFF2-40B4-BE49-F238E27FC236}">
                <a16:creationId xmlns:a16="http://schemas.microsoft.com/office/drawing/2014/main" id="{2A943F38-6DC8-415D-6B5D-8DB340BA3FB0}"/>
              </a:ext>
            </a:extLst>
          </p:cNvPr>
          <p:cNvSpPr>
            <a:spLocks noGrp="1"/>
          </p:cNvSpPr>
          <p:nvPr>
            <p:ph idx="1"/>
          </p:nvPr>
        </p:nvSpPr>
        <p:spPr>
          <a:xfrm>
            <a:off x="838200" y="2246355"/>
            <a:ext cx="10515600" cy="3930608"/>
          </a:xfrm>
        </p:spPr>
        <p:txBody>
          <a:bodyPr>
            <a:normAutofit/>
          </a:bodyPr>
          <a:lstStyle/>
          <a:p>
            <a:r>
              <a:rPr lang="en-GB" dirty="0"/>
              <a:t>Proposed legislation: </a:t>
            </a:r>
          </a:p>
          <a:p>
            <a:pPr lvl="1"/>
            <a:r>
              <a:rPr lang="en-GB" dirty="0"/>
              <a:t>Currently evolving but no unified legislation in progress</a:t>
            </a:r>
          </a:p>
          <a:p>
            <a:pPr lvl="1"/>
            <a:r>
              <a:rPr lang="en-GB" dirty="0"/>
              <a:t>Executive Order (2024) on AI</a:t>
            </a:r>
          </a:p>
          <a:p>
            <a:pPr lvl="1"/>
            <a:endParaRPr lang="en-GB" dirty="0"/>
          </a:p>
          <a:p>
            <a:r>
              <a:rPr lang="en-GB" dirty="0"/>
              <a:t>Tech stack</a:t>
            </a:r>
          </a:p>
          <a:p>
            <a:pPr lvl="1"/>
            <a:r>
              <a:rPr lang="en-GB" dirty="0"/>
              <a:t>Infrastructure: strong emphasis on cloud computing </a:t>
            </a:r>
            <a:r>
              <a:rPr lang="en-GB" dirty="0" err="1"/>
              <a:t>infr</a:t>
            </a:r>
            <a:r>
              <a:rPr lang="en-GB" dirty="0"/>
              <a:t>. Reporting </a:t>
            </a:r>
          </a:p>
          <a:p>
            <a:pPr lvl="1"/>
            <a:r>
              <a:rPr lang="en-GB" dirty="0"/>
              <a:t>Models: Defence Production Act used to compel companies to report testing results </a:t>
            </a:r>
          </a:p>
          <a:p>
            <a:pPr lvl="1"/>
            <a:r>
              <a:rPr lang="en-GB" dirty="0"/>
              <a:t>Applications: less emphasis than EU AI Act</a:t>
            </a:r>
          </a:p>
          <a:p>
            <a:pPr lvl="1"/>
            <a:endParaRPr lang="en-GB" dirty="0"/>
          </a:p>
          <a:p>
            <a:pPr lvl="1"/>
            <a:endParaRPr lang="en-GB" sz="2800" dirty="0"/>
          </a:p>
        </p:txBody>
      </p:sp>
    </p:spTree>
    <p:custDataLst>
      <p:tags r:id="rId1"/>
    </p:custDataLst>
    <p:extLst>
      <p:ext uri="{BB962C8B-B14F-4D97-AF65-F5344CB8AC3E}">
        <p14:creationId xmlns:p14="http://schemas.microsoft.com/office/powerpoint/2010/main" val="388261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5242"/>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4">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Public Institutions</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0B861E-66B6-4EAE-826B-0BAFF4211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66" y="550425"/>
            <a:ext cx="2719724" cy="493002"/>
          </a:xfrm>
          <a:prstGeom prst="rect">
            <a:avLst/>
          </a:prstGeom>
        </p:spPr>
      </p:pic>
      <p:sp>
        <p:nvSpPr>
          <p:cNvPr id="4" name="Title 3">
            <a:extLst>
              <a:ext uri="{FF2B5EF4-FFF2-40B4-BE49-F238E27FC236}">
                <a16:creationId xmlns:a16="http://schemas.microsoft.com/office/drawing/2014/main" id="{B7C79028-60F3-C637-A5F9-D5817EB8D2E2}"/>
              </a:ext>
            </a:extLst>
          </p:cNvPr>
          <p:cNvSpPr>
            <a:spLocks noGrp="1"/>
          </p:cNvSpPr>
          <p:nvPr>
            <p:ph type="title"/>
          </p:nvPr>
        </p:nvSpPr>
        <p:spPr>
          <a:xfrm>
            <a:off x="838200" y="897294"/>
            <a:ext cx="10515600" cy="1325563"/>
          </a:xfrm>
        </p:spPr>
        <p:txBody>
          <a:bodyPr/>
          <a:lstStyle/>
          <a:p>
            <a:r>
              <a:rPr lang="en-GB" b="1" dirty="0">
                <a:latin typeface="Roboto" panose="02000000000000000000" pitchFamily="2" charset="0"/>
                <a:ea typeface="Roboto" panose="02000000000000000000" pitchFamily="2" charset="0"/>
                <a:cs typeface="Roboto" panose="02000000000000000000" pitchFamily="2" charset="0"/>
              </a:rPr>
              <a:t>India</a:t>
            </a:r>
          </a:p>
        </p:txBody>
      </p:sp>
      <p:sp>
        <p:nvSpPr>
          <p:cNvPr id="5" name="Content Placeholder 4">
            <a:extLst>
              <a:ext uri="{FF2B5EF4-FFF2-40B4-BE49-F238E27FC236}">
                <a16:creationId xmlns:a16="http://schemas.microsoft.com/office/drawing/2014/main" id="{2A943F38-6DC8-415D-6B5D-8DB340BA3FB0}"/>
              </a:ext>
            </a:extLst>
          </p:cNvPr>
          <p:cNvSpPr>
            <a:spLocks noGrp="1"/>
          </p:cNvSpPr>
          <p:nvPr>
            <p:ph idx="1"/>
          </p:nvPr>
        </p:nvSpPr>
        <p:spPr>
          <a:xfrm>
            <a:off x="838200" y="2246355"/>
            <a:ext cx="10515600" cy="3930608"/>
          </a:xfrm>
        </p:spPr>
        <p:txBody>
          <a:bodyPr>
            <a:normAutofit lnSpcReduction="10000"/>
          </a:bodyPr>
          <a:lstStyle/>
          <a:p>
            <a:r>
              <a:rPr lang="en-GB" dirty="0"/>
              <a:t>Proposed legislation: </a:t>
            </a:r>
          </a:p>
          <a:p>
            <a:pPr lvl="1"/>
            <a:r>
              <a:rPr lang="en-GB" dirty="0"/>
              <a:t>Draft legislation on AI capabilities </a:t>
            </a:r>
          </a:p>
          <a:p>
            <a:pPr lvl="1"/>
            <a:endParaRPr lang="en-GB" dirty="0"/>
          </a:p>
          <a:p>
            <a:r>
              <a:rPr lang="en-GB" dirty="0"/>
              <a:t>Tech stack</a:t>
            </a:r>
          </a:p>
          <a:p>
            <a:pPr lvl="1"/>
            <a:r>
              <a:rPr lang="en-GB" dirty="0"/>
              <a:t>Infrastructure: minimal </a:t>
            </a:r>
          </a:p>
          <a:p>
            <a:pPr lvl="1"/>
            <a:r>
              <a:rPr lang="en-GB" dirty="0"/>
              <a:t>Models: required all models to be registered and approved before deployment; considered the strictest proposal to date</a:t>
            </a:r>
          </a:p>
          <a:p>
            <a:pPr lvl="1"/>
            <a:r>
              <a:rPr lang="en-GB" dirty="0"/>
              <a:t>Applications: less emphasis than EU AI Act or US drafts </a:t>
            </a:r>
          </a:p>
          <a:p>
            <a:pPr lvl="1"/>
            <a:endParaRPr lang="en-GB" dirty="0"/>
          </a:p>
          <a:p>
            <a:pPr lvl="1"/>
            <a:r>
              <a:rPr lang="en-GB" b="1" dirty="0">
                <a:solidFill>
                  <a:srgbClr val="FF0000"/>
                </a:solidFill>
              </a:rPr>
              <a:t>Draft proposals dropped after consultation</a:t>
            </a:r>
          </a:p>
          <a:p>
            <a:pPr lvl="1"/>
            <a:endParaRPr lang="en-GB" dirty="0"/>
          </a:p>
          <a:p>
            <a:pPr lvl="1"/>
            <a:endParaRPr lang="en-GB" sz="2800" dirty="0"/>
          </a:p>
        </p:txBody>
      </p:sp>
    </p:spTree>
    <p:custDataLst>
      <p:tags r:id="rId1"/>
    </p:custDataLst>
    <p:extLst>
      <p:ext uri="{BB962C8B-B14F-4D97-AF65-F5344CB8AC3E}">
        <p14:creationId xmlns:p14="http://schemas.microsoft.com/office/powerpoint/2010/main" val="304111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D86C23C-DB96-9F2A-0510-BDCBF0C7B7C7}"/>
              </a:ext>
            </a:extLst>
          </p:cNvPr>
          <p:cNvSpPr txBox="1">
            <a:spLocks/>
          </p:cNvSpPr>
          <p:nvPr/>
        </p:nvSpPr>
        <p:spPr>
          <a:xfrm>
            <a:off x="457201" y="1870363"/>
            <a:ext cx="10861964" cy="41286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Roboto"/>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Roboto"/>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Roboto"/>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Roboto"/>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Roboto"/>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solidFill>
                  <a:schemeClr val="tx1"/>
                </a:solidFill>
              </a:rPr>
              <a:t>The generation and implementation of </a:t>
            </a:r>
            <a:r>
              <a:rPr lang="en-US" b="1">
                <a:solidFill>
                  <a:schemeClr val="tx1"/>
                </a:solidFill>
              </a:rPr>
              <a:t>valuable new ideas</a:t>
            </a:r>
            <a:r>
              <a:rPr lang="en-US">
                <a:solidFill>
                  <a:schemeClr val="tx1"/>
                </a:solidFill>
              </a:rPr>
              <a:t>.</a:t>
            </a:r>
          </a:p>
          <a:p>
            <a:pPr marL="0" indent="0">
              <a:lnSpc>
                <a:spcPct val="100000"/>
              </a:lnSpc>
              <a:spcBef>
                <a:spcPts val="0"/>
              </a:spcBef>
              <a:buFont typeface="Arial" panose="020B0604020202020204" pitchFamily="34" charset="0"/>
              <a:buNone/>
            </a:pPr>
            <a:endParaRPr lang="en-US">
              <a:solidFill>
                <a:schemeClr val="tx1"/>
              </a:solidFill>
            </a:endParaRPr>
          </a:p>
          <a:p>
            <a:pPr marL="0" indent="0">
              <a:lnSpc>
                <a:spcPct val="100000"/>
              </a:lnSpc>
              <a:spcBef>
                <a:spcPts val="0"/>
              </a:spcBef>
              <a:buFont typeface="Arial" panose="020B0604020202020204" pitchFamily="34" charset="0"/>
              <a:buNone/>
            </a:pPr>
            <a:r>
              <a:rPr lang="en-US">
                <a:solidFill>
                  <a:schemeClr val="tx1"/>
                </a:solidFill>
              </a:rPr>
              <a:t>Innovation can be directed to products, services, processes, technology, strategy and entire models of operation.</a:t>
            </a:r>
          </a:p>
          <a:p>
            <a:pPr marL="0" indent="0">
              <a:lnSpc>
                <a:spcPct val="100000"/>
              </a:lnSpc>
              <a:spcBef>
                <a:spcPts val="0"/>
              </a:spcBef>
              <a:buFont typeface="Arial" panose="020B0604020202020204" pitchFamily="34" charset="0"/>
              <a:buNone/>
            </a:pPr>
            <a:endParaRPr lang="en-US">
              <a:solidFill>
                <a:schemeClr val="tx1"/>
              </a:solidFill>
            </a:endParaRPr>
          </a:p>
          <a:p>
            <a:pPr marL="0" indent="0">
              <a:lnSpc>
                <a:spcPct val="100000"/>
              </a:lnSpc>
              <a:spcBef>
                <a:spcPts val="0"/>
              </a:spcBef>
              <a:buFont typeface="Arial" panose="020B0604020202020204" pitchFamily="34" charset="0"/>
              <a:buNone/>
            </a:pPr>
            <a:r>
              <a:rPr lang="en-US">
                <a:solidFill>
                  <a:schemeClr val="tx1"/>
                </a:solidFill>
              </a:rPr>
              <a:t>Today innovation in many different areas is greatly facilitated by digital technologies.</a:t>
            </a:r>
          </a:p>
          <a:p>
            <a:pPr marL="0" indent="0">
              <a:lnSpc>
                <a:spcPct val="100000"/>
              </a:lnSpc>
              <a:spcBef>
                <a:spcPts val="0"/>
              </a:spcBef>
              <a:buFont typeface="Arial" panose="020B0604020202020204" pitchFamily="34" charset="0"/>
              <a:buNone/>
            </a:pPr>
            <a:endParaRPr lang="en-US" i="0" u="none" strike="noStrike">
              <a:solidFill>
                <a:schemeClr val="tx1"/>
              </a:solidFill>
              <a:effectLst/>
              <a:latin typeface="Calibri" panose="020F0502020204030204" pitchFamily="34" charset="0"/>
            </a:endParaRPr>
          </a:p>
          <a:p>
            <a:pPr marL="0" indent="0">
              <a:lnSpc>
                <a:spcPct val="100000"/>
              </a:lnSpc>
              <a:spcBef>
                <a:spcPts val="0"/>
              </a:spcBef>
              <a:buFont typeface="Arial" panose="020B0604020202020204" pitchFamily="34" charset="0"/>
              <a:buNone/>
            </a:pPr>
            <a:r>
              <a:rPr lang="en-US" i="0" u="none" strike="noStrike">
                <a:solidFill>
                  <a:schemeClr val="tx1"/>
                </a:solidFill>
                <a:effectLst/>
                <a:latin typeface="Calibri" panose="020F0502020204030204" pitchFamily="34" charset="0"/>
              </a:rPr>
              <a:t>Digital transformation requires new skills and new mindsets.</a:t>
            </a:r>
            <a:endParaRPr lang="en-US">
              <a:solidFill>
                <a:schemeClr val="tx1"/>
              </a:solidFill>
            </a:endParaRPr>
          </a:p>
          <a:p>
            <a:pPr marL="0" indent="0">
              <a:buFont typeface="Arial" panose="020B0604020202020204" pitchFamily="34" charset="0"/>
              <a:buNone/>
            </a:pPr>
            <a:endParaRPr lang="en-US" sz="3200" dirty="0">
              <a:solidFill>
                <a:schemeClr val="tx1"/>
              </a:solidFill>
            </a:endParaRPr>
          </a:p>
        </p:txBody>
      </p:sp>
      <p:pic>
        <p:nvPicPr>
          <p:cNvPr id="4" name="Picture 3">
            <a:extLst>
              <a:ext uri="{FF2B5EF4-FFF2-40B4-BE49-F238E27FC236}">
                <a16:creationId xmlns:a16="http://schemas.microsoft.com/office/drawing/2014/main" id="{6B69077A-8A15-8DEF-0FEA-48E1F2F413A4}"/>
              </a:ext>
            </a:extLst>
          </p:cNvPr>
          <p:cNvPicPr>
            <a:picLocks noChangeAspect="1"/>
          </p:cNvPicPr>
          <p:nvPr/>
        </p:nvPicPr>
        <p:blipFill>
          <a:blip r:embed="rId3"/>
          <a:stretch>
            <a:fillRect/>
          </a:stretch>
        </p:blipFill>
        <p:spPr>
          <a:xfrm>
            <a:off x="200417" y="1870363"/>
            <a:ext cx="11218776" cy="4229812"/>
          </a:xfrm>
          <a:prstGeom prst="rect">
            <a:avLst/>
          </a:prstGeom>
        </p:spPr>
      </p:pic>
      <p:sp>
        <p:nvSpPr>
          <p:cNvPr id="5" name="TextBox 4">
            <a:extLst>
              <a:ext uri="{FF2B5EF4-FFF2-40B4-BE49-F238E27FC236}">
                <a16:creationId xmlns:a16="http://schemas.microsoft.com/office/drawing/2014/main" id="{350C5F15-6A2E-A5AB-5DE5-80286FEE0CC9}"/>
              </a:ext>
            </a:extLst>
          </p:cNvPr>
          <p:cNvSpPr txBox="1"/>
          <p:nvPr/>
        </p:nvSpPr>
        <p:spPr>
          <a:xfrm>
            <a:off x="2530258" y="876822"/>
            <a:ext cx="7728558" cy="769441"/>
          </a:xfrm>
          <a:prstGeom prst="rect">
            <a:avLst/>
          </a:prstGeom>
          <a:noFill/>
        </p:spPr>
        <p:txBody>
          <a:bodyPr wrap="square" rtlCol="0">
            <a:spAutoFit/>
          </a:bodyPr>
          <a:lstStyle/>
          <a:p>
            <a:pPr algn="ctr"/>
            <a:r>
              <a:rPr lang="en-US" sz="4400" b="1">
                <a:latin typeface="Canva Sans"/>
              </a:rPr>
              <a:t>What is Innovation? </a:t>
            </a:r>
            <a:endParaRPr lang="en-US" sz="4400" b="1" dirty="0">
              <a:latin typeface="Canva Sans"/>
            </a:endParaRPr>
          </a:p>
        </p:txBody>
      </p:sp>
    </p:spTree>
    <p:extLst>
      <p:ext uri="{BB962C8B-B14F-4D97-AF65-F5344CB8AC3E}">
        <p14:creationId xmlns:p14="http://schemas.microsoft.com/office/powerpoint/2010/main" val="115342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723C9-8BE8-F78F-35EF-8A3059EB20AE}"/>
              </a:ext>
            </a:extLst>
          </p:cNvPr>
          <p:cNvSpPr txBox="1"/>
          <p:nvPr/>
        </p:nvSpPr>
        <p:spPr>
          <a:xfrm>
            <a:off x="3445034" y="443249"/>
            <a:ext cx="7239667" cy="653438"/>
          </a:xfrm>
          <a:prstGeom prst="rect">
            <a:avLst/>
          </a:prstGeom>
        </p:spPr>
        <p:txBody>
          <a:bodyPr vert="horz" wrap="square" lIns="91440" tIns="45720" rIns="91440" bIns="45720" rtlCol="0" anchor="t">
            <a:normAutofit fontScale="77500" lnSpcReduction="20000"/>
          </a:bodyPr>
          <a:lstStyle/>
          <a:p>
            <a:pPr marL="0" marR="0" lvl="0" indent="0" algn="l" defTabSz="914400" rtl="0" eaLnBrk="1" fontAlgn="auto" latinLnBrk="0" hangingPunct="1">
              <a:lnSpc>
                <a:spcPct val="90000"/>
              </a:lnSpc>
              <a:spcBef>
                <a:spcPct val="0"/>
              </a:spcBef>
              <a:spcAft>
                <a:spcPts val="60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ea typeface="+mj-ea"/>
                <a:cs typeface="Arial"/>
                <a:sym typeface="Arial"/>
              </a:rPr>
              <a:t>What is an Innovation/Experimental Mindset?</a:t>
            </a:r>
          </a:p>
        </p:txBody>
      </p:sp>
      <p:graphicFrame>
        <p:nvGraphicFramePr>
          <p:cNvPr id="6" name="Table 5">
            <a:extLst>
              <a:ext uri="{FF2B5EF4-FFF2-40B4-BE49-F238E27FC236}">
                <a16:creationId xmlns:a16="http://schemas.microsoft.com/office/drawing/2014/main" id="{3DCAEE2C-1259-B42B-A834-838F899C7015}"/>
              </a:ext>
            </a:extLst>
          </p:cNvPr>
          <p:cNvGraphicFramePr>
            <a:graphicFrameLocks noGrp="1"/>
          </p:cNvGraphicFramePr>
          <p:nvPr>
            <p:extLst>
              <p:ext uri="{D42A27DB-BD31-4B8C-83A1-F6EECF244321}">
                <p14:modId xmlns:p14="http://schemas.microsoft.com/office/powerpoint/2010/main" val="1854350555"/>
              </p:ext>
            </p:extLst>
          </p:nvPr>
        </p:nvGraphicFramePr>
        <p:xfrm>
          <a:off x="830893" y="1390228"/>
          <a:ext cx="10094075" cy="4697804"/>
        </p:xfrm>
        <a:graphic>
          <a:graphicData uri="http://schemas.openxmlformats.org/drawingml/2006/table">
            <a:tbl>
              <a:tblPr firstRow="1" firstCol="1" bandRow="1">
                <a:tableStyleId>{9DCAF9ED-07DC-4A11-8D7F-57B35C25682E}</a:tableStyleId>
              </a:tblPr>
              <a:tblGrid>
                <a:gridCol w="10094075">
                  <a:extLst>
                    <a:ext uri="{9D8B030D-6E8A-4147-A177-3AD203B41FA5}">
                      <a16:colId xmlns:a16="http://schemas.microsoft.com/office/drawing/2014/main" val="2197983403"/>
                    </a:ext>
                  </a:extLst>
                </a:gridCol>
              </a:tblGrid>
              <a:tr h="470127">
                <a:tc>
                  <a:txBody>
                    <a:bodyPr/>
                    <a:lstStyle/>
                    <a:p>
                      <a:pPr algn="ctr"/>
                      <a:r>
                        <a:rPr lang="en-US" sz="2000" dirty="0">
                          <a:effectLst/>
                          <a:latin typeface="Calibri" panose="020F0502020204030204" pitchFamily="34" charset="0"/>
                          <a:ea typeface="等线" panose="02010600030101010101" pitchFamily="2" charset="-122"/>
                          <a:cs typeface="Calibri" panose="020F0502020204030204" pitchFamily="34" charset="0"/>
                        </a:rPr>
                        <a:t>Institutional Effectiveness</a:t>
                      </a:r>
                    </a:p>
                  </a:txBody>
                  <a:tcPr marL="55470" marR="55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296F"/>
                    </a:solidFill>
                  </a:tcPr>
                </a:tc>
                <a:extLst>
                  <a:ext uri="{0D108BD9-81ED-4DB2-BD59-A6C34878D82A}">
                    <a16:rowId xmlns:a16="http://schemas.microsoft.com/office/drawing/2014/main" val="591275187"/>
                  </a:ext>
                </a:extLst>
              </a:tr>
              <a:tr h="493877">
                <a:tc>
                  <a:txBody>
                    <a:bodyPr/>
                    <a:lstStyle/>
                    <a:p>
                      <a:pPr algn="ctr"/>
                      <a:r>
                        <a:rPr lang="en-US" sz="2000" b="1" dirty="0">
                          <a:solidFill>
                            <a:schemeClr val="bg1"/>
                          </a:solidFill>
                          <a:effectLst/>
                          <a:latin typeface="Calibri" panose="020F0502020204030204" pitchFamily="34" charset="0"/>
                          <a:cs typeface="Calibri" panose="020F0502020204030204" pitchFamily="34" charset="0"/>
                        </a:rPr>
                        <a:t>Innovative/ Problem-solving Experimental Mindset</a:t>
                      </a:r>
                      <a:endParaRPr lang="en-US" sz="2000" b="1" dirty="0">
                        <a:solidFill>
                          <a:schemeClr val="bg1"/>
                        </a:solidFill>
                        <a:effectLst/>
                        <a:latin typeface="Calibri" panose="020F0502020204030204" pitchFamily="34" charset="0"/>
                        <a:ea typeface="等线" panose="02010600030101010101" pitchFamily="2" charset="-122"/>
                        <a:cs typeface="Calibri" panose="020F0502020204030204" pitchFamily="34" charset="0"/>
                      </a:endParaRPr>
                    </a:p>
                  </a:txBody>
                  <a:tcPr marL="55470" marR="55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296F"/>
                    </a:solidFill>
                  </a:tcPr>
                </a:tc>
                <a:extLst>
                  <a:ext uri="{0D108BD9-81ED-4DB2-BD59-A6C34878D82A}">
                    <a16:rowId xmlns:a16="http://schemas.microsoft.com/office/drawing/2014/main" val="1255564914"/>
                  </a:ext>
                </a:extLst>
              </a:tr>
              <a:tr h="3570578">
                <a:tc>
                  <a:txBody>
                    <a:bodyPr/>
                    <a:lstStyle/>
                    <a:p>
                      <a:pPr algn="just">
                        <a:spcBef>
                          <a:spcPts val="600"/>
                        </a:spcBef>
                        <a:spcAft>
                          <a:spcPts val="600"/>
                        </a:spcAft>
                      </a:pPr>
                      <a:r>
                        <a:rPr lang="en-US" sz="2000" b="0" dirty="0">
                          <a:effectLst/>
                          <a:highlight>
                            <a:srgbClr val="E3C9D0"/>
                          </a:highlight>
                          <a:latin typeface="Calibri" panose="020F0502020204030204" pitchFamily="34" charset="0"/>
                          <a:cs typeface="Calibri" panose="020F0502020204030204" pitchFamily="34" charset="0"/>
                        </a:rPr>
                        <a:t>BELIEFS: </a:t>
                      </a:r>
                      <a:r>
                        <a:rPr lang="en-US" sz="2000" b="0" dirty="0">
                          <a:effectLst/>
                          <a:latin typeface="Calibri" panose="020F0502020204030204" pitchFamily="34" charset="0"/>
                          <a:cs typeface="Calibri" panose="020F0502020204030204" pitchFamily="34" charset="0"/>
                        </a:rPr>
                        <a:t>Human capacities are not fixed; it is possible to continuously improve through efforts and learning</a:t>
                      </a:r>
                      <a:endParaRPr lang="zh-CN" sz="2000" b="0" dirty="0">
                        <a:effectLst/>
                        <a:latin typeface="Calibri" panose="020F0502020204030204" pitchFamily="34" charset="0"/>
                        <a:cs typeface="Calibri" panose="020F0502020204030204" pitchFamily="34" charset="0"/>
                      </a:endParaRPr>
                    </a:p>
                    <a:p>
                      <a:pPr algn="just"/>
                      <a:r>
                        <a:rPr lang="en-US" sz="2000" b="0" dirty="0">
                          <a:effectLst/>
                          <a:highlight>
                            <a:srgbClr val="E3C9D0"/>
                          </a:highlight>
                          <a:latin typeface="Calibri" panose="020F0502020204030204" pitchFamily="34" charset="0"/>
                          <a:cs typeface="Calibri" panose="020F0502020204030204" pitchFamily="34" charset="0"/>
                        </a:rPr>
                        <a:t>ATTITUDES: </a:t>
                      </a:r>
                      <a:r>
                        <a:rPr lang="en-US" sz="2000" b="0" dirty="0">
                          <a:effectLst/>
                          <a:latin typeface="Calibri" panose="020F0502020204030204" pitchFamily="34" charset="0"/>
                          <a:cs typeface="Calibri" panose="020F0502020204030204" pitchFamily="34" charset="0"/>
                        </a:rPr>
                        <a:t>Is a risk-taker, eager to experiment, problem-solver, creative, resilient, driven and motivated to achieve excellence, thinking outside of the box</a:t>
                      </a:r>
                      <a:endParaRPr lang="zh-CN" sz="2000" b="0" dirty="0">
                        <a:effectLst/>
                        <a:latin typeface="Calibri" panose="020F0502020204030204" pitchFamily="34" charset="0"/>
                        <a:cs typeface="Calibri" panose="020F0502020204030204" pitchFamily="34" charset="0"/>
                      </a:endParaRPr>
                    </a:p>
                    <a:p>
                      <a:pPr algn="just"/>
                      <a:r>
                        <a:rPr lang="en-US" sz="2000" b="0" dirty="0">
                          <a:effectLst/>
                          <a:latin typeface="Calibri" panose="020F0502020204030204" pitchFamily="34" charset="0"/>
                          <a:cs typeface="Calibri" panose="020F0502020204030204" pitchFamily="34" charset="0"/>
                        </a:rPr>
                        <a:t> </a:t>
                      </a:r>
                      <a:endParaRPr lang="zh-CN" sz="2000" b="0" dirty="0">
                        <a:effectLst/>
                        <a:latin typeface="Calibri" panose="020F0502020204030204" pitchFamily="34" charset="0"/>
                        <a:cs typeface="Calibri" panose="020F0502020204030204" pitchFamily="34" charset="0"/>
                      </a:endParaRPr>
                    </a:p>
                    <a:p>
                      <a:pPr algn="just"/>
                      <a:r>
                        <a:rPr lang="en-US" sz="2000" b="0" dirty="0">
                          <a:effectLst/>
                          <a:highlight>
                            <a:srgbClr val="E3C9D0"/>
                          </a:highlight>
                          <a:latin typeface="Calibri" panose="020F0502020204030204" pitchFamily="34" charset="0"/>
                          <a:cs typeface="Calibri" panose="020F0502020204030204" pitchFamily="34" charset="0"/>
                        </a:rPr>
                        <a:t>COMPETENCIES: </a:t>
                      </a:r>
                      <a:r>
                        <a:rPr lang="en-US" sz="2000" b="0" dirty="0">
                          <a:effectLst/>
                          <a:latin typeface="Calibri" panose="020F0502020204030204" pitchFamily="34" charset="0"/>
                          <a:cs typeface="Calibri" panose="020F0502020204030204" pitchFamily="34" charset="0"/>
                        </a:rPr>
                        <a:t>An experimental problem-solving/experimental mindset is characterized by </a:t>
                      </a:r>
                      <a:r>
                        <a:rPr lang="en-US" sz="2000" b="1" dirty="0">
                          <a:effectLst/>
                          <a:latin typeface="Calibri" panose="020F0502020204030204" pitchFamily="34" charset="0"/>
                          <a:cs typeface="Calibri" panose="020F0502020204030204" pitchFamily="34" charset="0"/>
                        </a:rPr>
                        <a:t>strategic problem-solving </a:t>
                      </a:r>
                      <a:r>
                        <a:rPr lang="en-US" sz="2000" b="0" dirty="0">
                          <a:effectLst/>
                          <a:latin typeface="Calibri" panose="020F0502020204030204" pitchFamily="34" charset="0"/>
                          <a:cs typeface="Calibri" panose="020F0502020204030204" pitchFamily="34" charset="0"/>
                        </a:rPr>
                        <a:t>to develop and break down problem scenarios to ensure solutions that can be presented in a stepwise approach towards the achievement of a target; </a:t>
                      </a:r>
                      <a:r>
                        <a:rPr lang="en-US" sz="2000" b="1" dirty="0">
                          <a:effectLst/>
                          <a:latin typeface="Calibri" panose="020F0502020204030204" pitchFamily="34" charset="0"/>
                          <a:cs typeface="Calibri" panose="020F0502020204030204" pitchFamily="34" charset="0"/>
                        </a:rPr>
                        <a:t>creativity</a:t>
                      </a:r>
                      <a:r>
                        <a:rPr lang="en-US" sz="2000" b="0" dirty="0">
                          <a:effectLst/>
                          <a:latin typeface="Calibri" panose="020F0502020204030204" pitchFamily="34" charset="0"/>
                          <a:cs typeface="Calibri" panose="020F0502020204030204" pitchFamily="34" charset="0"/>
                        </a:rPr>
                        <a:t> to actively seek to improve </a:t>
                      </a:r>
                      <a:r>
                        <a:rPr lang="en-US" sz="2000" b="0" dirty="0" err="1">
                          <a:effectLst/>
                          <a:latin typeface="Calibri" panose="020F0502020204030204" pitchFamily="34" charset="0"/>
                          <a:cs typeface="Calibri" panose="020F0502020204030204" pitchFamily="34" charset="0"/>
                        </a:rPr>
                        <a:t>programmes</a:t>
                      </a:r>
                      <a:r>
                        <a:rPr lang="en-US" sz="2000" b="0" dirty="0">
                          <a:effectLst/>
                          <a:latin typeface="Calibri" panose="020F0502020204030204" pitchFamily="34" charset="0"/>
                          <a:cs typeface="Calibri" panose="020F0502020204030204" pitchFamily="34" charset="0"/>
                        </a:rPr>
                        <a:t> or services, offering new and different options to solve problems and meet client/citizen needs </a:t>
                      </a:r>
                      <a:r>
                        <a:rPr lang="en-US" sz="2000" b="1" dirty="0">
                          <a:effectLst/>
                          <a:latin typeface="Calibri" panose="020F0502020204030204" pitchFamily="34" charset="0"/>
                          <a:cs typeface="Calibri" panose="020F0502020204030204" pitchFamily="34" charset="0"/>
                        </a:rPr>
                        <a:t>and innovation </a:t>
                      </a:r>
                      <a:r>
                        <a:rPr lang="en-US" sz="2000" b="0" dirty="0">
                          <a:effectLst/>
                          <a:latin typeface="Calibri" panose="020F0502020204030204" pitchFamily="34" charset="0"/>
                          <a:cs typeface="Calibri" panose="020F0502020204030204" pitchFamily="34" charset="0"/>
                        </a:rPr>
                        <a:t>to value the improvement of process and new solutions in work situations, while perceiving different and novel ways to deal with public challenges and opportunities.</a:t>
                      </a:r>
                      <a:endParaRPr lang="zh-CN" sz="2000" b="0" dirty="0">
                        <a:effectLst/>
                        <a:latin typeface="Calibri" panose="020F0502020204030204" pitchFamily="34" charset="0"/>
                        <a:ea typeface="等线" panose="02010600030101010101" pitchFamily="2" charset="-122"/>
                        <a:cs typeface="Calibri" panose="020F0502020204030204" pitchFamily="34" charset="0"/>
                      </a:endParaRPr>
                    </a:p>
                  </a:txBody>
                  <a:tcPr marL="55470" marR="554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870314"/>
                  </a:ext>
                </a:extLst>
              </a:tr>
            </a:tbl>
          </a:graphicData>
        </a:graphic>
      </p:graphicFrame>
    </p:spTree>
    <p:extLst>
      <p:ext uri="{BB962C8B-B14F-4D97-AF65-F5344CB8AC3E}">
        <p14:creationId xmlns:p14="http://schemas.microsoft.com/office/powerpoint/2010/main" val="12868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pic>
        <p:nvPicPr>
          <p:cNvPr id="1185" name="Google Shape;1185;p74"/>
          <p:cNvPicPr preferRelativeResize="0"/>
          <p:nvPr/>
        </p:nvPicPr>
        <p:blipFill rotWithShape="1">
          <a:blip r:embed="rId3">
            <a:alphaModFix/>
          </a:blip>
          <a:srcRect/>
          <a:stretch/>
        </p:blipFill>
        <p:spPr>
          <a:xfrm>
            <a:off x="8250535" y="3751637"/>
            <a:ext cx="3313075" cy="2432222"/>
          </a:xfrm>
          <a:prstGeom prst="rect">
            <a:avLst/>
          </a:prstGeom>
          <a:noFill/>
          <a:ln>
            <a:noFill/>
          </a:ln>
        </p:spPr>
      </p:pic>
      <p:pic>
        <p:nvPicPr>
          <p:cNvPr id="1186" name="Google Shape;1186;p74"/>
          <p:cNvPicPr preferRelativeResize="0"/>
          <p:nvPr/>
        </p:nvPicPr>
        <p:blipFill rotWithShape="1">
          <a:blip r:embed="rId4">
            <a:alphaModFix/>
          </a:blip>
          <a:srcRect/>
          <a:stretch/>
        </p:blipFill>
        <p:spPr>
          <a:xfrm>
            <a:off x="6378431" y="808909"/>
            <a:ext cx="3653533" cy="2433253"/>
          </a:xfrm>
          <a:prstGeom prst="rect">
            <a:avLst/>
          </a:prstGeom>
          <a:noFill/>
          <a:ln>
            <a:noFill/>
          </a:ln>
        </p:spPr>
      </p:pic>
      <p:pic>
        <p:nvPicPr>
          <p:cNvPr id="1187" name="Google Shape;1187;p74"/>
          <p:cNvPicPr preferRelativeResize="0"/>
          <p:nvPr/>
        </p:nvPicPr>
        <p:blipFill rotWithShape="1">
          <a:blip r:embed="rId5">
            <a:alphaModFix/>
          </a:blip>
          <a:srcRect/>
          <a:stretch/>
        </p:blipFill>
        <p:spPr>
          <a:xfrm>
            <a:off x="4583833" y="3726096"/>
            <a:ext cx="3242963" cy="2432222"/>
          </a:xfrm>
          <a:prstGeom prst="rect">
            <a:avLst/>
          </a:prstGeom>
          <a:noFill/>
          <a:ln>
            <a:noFill/>
          </a:ln>
        </p:spPr>
      </p:pic>
      <p:pic>
        <p:nvPicPr>
          <p:cNvPr id="1188" name="Google Shape;1188;p74"/>
          <p:cNvPicPr preferRelativeResize="0"/>
          <p:nvPr/>
        </p:nvPicPr>
        <p:blipFill rotWithShape="1">
          <a:blip r:embed="rId6">
            <a:alphaModFix/>
          </a:blip>
          <a:srcRect/>
          <a:stretch/>
        </p:blipFill>
        <p:spPr>
          <a:xfrm>
            <a:off x="653675" y="3708487"/>
            <a:ext cx="3356530" cy="2432222"/>
          </a:xfrm>
          <a:prstGeom prst="rect">
            <a:avLst/>
          </a:prstGeom>
          <a:noFill/>
          <a:ln>
            <a:noFill/>
          </a:ln>
        </p:spPr>
      </p:pic>
      <p:sp>
        <p:nvSpPr>
          <p:cNvPr id="1189" name="Google Shape;1189;p74"/>
          <p:cNvSpPr txBox="1"/>
          <p:nvPr/>
        </p:nvSpPr>
        <p:spPr>
          <a:xfrm>
            <a:off x="1945362" y="3318078"/>
            <a:ext cx="2331681" cy="496039"/>
          </a:xfrm>
          <a:prstGeom prst="rect">
            <a:avLst/>
          </a:prstGeom>
          <a:noFill/>
          <a:ln>
            <a:noFill/>
          </a:ln>
        </p:spPr>
        <p:txBody>
          <a:bodyPr spcFirstLastPara="1" wrap="square" lIns="0" tIns="10775" rIns="0" bIns="0" anchor="t" anchorCtr="0">
            <a:noAutofit/>
          </a:bodyPr>
          <a:lstStyle/>
          <a:p>
            <a:pPr marL="159381" marR="5080" lvl="0" indent="-147316" algn="l" defTabSz="914400" rtl="0" eaLnBrk="1" fontAlgn="auto" latinLnBrk="0" hangingPunct="1">
              <a:lnSpc>
                <a:spcPct val="100699"/>
              </a:lnSpc>
              <a:spcBef>
                <a:spcPts val="0"/>
              </a:spcBef>
              <a:spcAft>
                <a:spcPts val="0"/>
              </a:spcAft>
              <a:buClr>
                <a:srgbClr val="000000"/>
              </a:buClr>
              <a:buSzPts val="2400"/>
              <a:buFont typeface="Arial"/>
              <a:buNone/>
              <a:tabLst/>
              <a:defRPr/>
            </a:pPr>
            <a:r>
              <a:rPr lang="en-US" sz="2000" kern="0" dirty="0">
                <a:solidFill>
                  <a:srgbClr val="244061"/>
                </a:solidFill>
                <a:latin typeface="Arial"/>
                <a:ea typeface="Arial"/>
                <a:cs typeface="Arial"/>
                <a:sym typeface="Arial"/>
              </a:rPr>
              <a:t>T</a:t>
            </a:r>
            <a:r>
              <a:rPr kumimoji="0" lang="en-US" sz="2000" b="0" i="0" u="none" strike="noStrike" kern="0" cap="none" spc="0" normalizeH="0" baseline="0" noProof="0" dirty="0" err="1">
                <a:ln>
                  <a:noFill/>
                </a:ln>
                <a:solidFill>
                  <a:srgbClr val="244061"/>
                </a:solidFill>
                <a:effectLst/>
                <a:uLnTx/>
                <a:uFillTx/>
                <a:latin typeface="Arial"/>
                <a:ea typeface="Arial"/>
                <a:cs typeface="Arial"/>
                <a:sym typeface="Arial"/>
              </a:rPr>
              <a:t>eamwork</a:t>
            </a:r>
            <a:endParaRPr kumimoji="0" sz="2000" b="0" i="0" u="none" strike="noStrike" kern="0" cap="none" spc="0" normalizeH="0" baseline="0" noProof="0" dirty="0">
              <a:ln>
                <a:noFill/>
              </a:ln>
              <a:solidFill>
                <a:srgbClr val="244061"/>
              </a:solidFill>
              <a:effectLst/>
              <a:uLnTx/>
              <a:uFillTx/>
              <a:latin typeface="Arial"/>
              <a:ea typeface="Arial"/>
              <a:cs typeface="Arial"/>
              <a:sym typeface="Arial"/>
            </a:endParaRPr>
          </a:p>
        </p:txBody>
      </p:sp>
      <p:sp>
        <p:nvSpPr>
          <p:cNvPr id="1190" name="Google Shape;1190;p74"/>
          <p:cNvSpPr txBox="1"/>
          <p:nvPr/>
        </p:nvSpPr>
        <p:spPr>
          <a:xfrm>
            <a:off x="642122" y="6334531"/>
            <a:ext cx="3329066" cy="600782"/>
          </a:xfrm>
          <a:prstGeom prst="rect">
            <a:avLst/>
          </a:prstGeom>
          <a:noFill/>
          <a:ln>
            <a:noFill/>
          </a:ln>
        </p:spPr>
        <p:txBody>
          <a:bodyPr spcFirstLastPara="1" wrap="square" lIns="0" tIns="10775" rIns="0" bIns="0" anchor="t" anchorCtr="0">
            <a:noAutofit/>
          </a:bodyPr>
          <a:lstStyle/>
          <a:p>
            <a:pPr marL="0" marR="508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000" b="0" i="0" u="none" strike="noStrike" kern="0" cap="none" spc="0" normalizeH="0" baseline="0" noProof="0" dirty="0">
                <a:ln>
                  <a:noFill/>
                </a:ln>
                <a:solidFill>
                  <a:srgbClr val="244061"/>
                </a:solidFill>
                <a:effectLst/>
                <a:uLnTx/>
                <a:uFillTx/>
                <a:latin typeface="Arial"/>
                <a:ea typeface="Arial"/>
                <a:cs typeface="Arial"/>
                <a:sym typeface="Arial"/>
              </a:rPr>
              <a:t>Co-creation</a:t>
            </a:r>
            <a:endParaRPr kumimoji="0" sz="2000" b="0" i="0" u="none" strike="noStrike" kern="0" cap="none" spc="0" normalizeH="0" baseline="0" noProof="0" dirty="0">
              <a:ln>
                <a:noFill/>
              </a:ln>
              <a:solidFill>
                <a:srgbClr val="244061"/>
              </a:solidFill>
              <a:effectLst/>
              <a:uLnTx/>
              <a:uFillTx/>
              <a:latin typeface="Arial"/>
              <a:ea typeface="Arial"/>
              <a:cs typeface="Arial"/>
              <a:sym typeface="Arial"/>
            </a:endParaRPr>
          </a:p>
        </p:txBody>
      </p:sp>
      <p:sp>
        <p:nvSpPr>
          <p:cNvPr id="1191" name="Google Shape;1191;p74"/>
          <p:cNvSpPr txBox="1"/>
          <p:nvPr/>
        </p:nvSpPr>
        <p:spPr>
          <a:xfrm>
            <a:off x="6513181" y="3330269"/>
            <a:ext cx="3774485" cy="601669"/>
          </a:xfrm>
          <a:prstGeom prst="rect">
            <a:avLst/>
          </a:prstGeom>
          <a:noFill/>
          <a:ln>
            <a:noFill/>
          </a:ln>
        </p:spPr>
        <p:txBody>
          <a:bodyPr spcFirstLastPara="1" wrap="square" lIns="0" tIns="10775" rIns="0" bIns="0" anchor="t" anchorCtr="0">
            <a:noAutofit/>
          </a:bodyPr>
          <a:lstStyle/>
          <a:p>
            <a:pPr marL="253994" marR="5080" lvl="0" indent="-241927" algn="l" defTabSz="914400" rtl="0" eaLnBrk="1" fontAlgn="auto" latinLnBrk="0" hangingPunct="1">
              <a:lnSpc>
                <a:spcPct val="100699"/>
              </a:lnSpc>
              <a:spcBef>
                <a:spcPts val="0"/>
              </a:spcBef>
              <a:spcAft>
                <a:spcPts val="0"/>
              </a:spcAft>
              <a:buClr>
                <a:srgbClr val="000000"/>
              </a:buClr>
              <a:buSzPts val="2400"/>
              <a:buFont typeface="Arial"/>
              <a:buNone/>
              <a:tabLst/>
              <a:defRPr/>
            </a:pPr>
            <a:r>
              <a:rPr lang="en-US" sz="2000" kern="0" dirty="0">
                <a:solidFill>
                  <a:srgbClr val="244061"/>
                </a:solidFill>
                <a:latin typeface="Arial"/>
                <a:ea typeface="Arial"/>
                <a:cs typeface="Arial"/>
                <a:sym typeface="Arial"/>
              </a:rPr>
              <a:t>M</a:t>
            </a:r>
            <a:r>
              <a:rPr kumimoji="0" lang="en-US" sz="2000" b="0" i="0" u="none" strike="noStrike" kern="0" cap="none" spc="0" normalizeH="0" baseline="0" noProof="0" dirty="0" err="1">
                <a:ln>
                  <a:noFill/>
                </a:ln>
                <a:solidFill>
                  <a:srgbClr val="244061"/>
                </a:solidFill>
                <a:effectLst/>
                <a:uLnTx/>
                <a:uFillTx/>
                <a:latin typeface="Arial"/>
                <a:ea typeface="Arial"/>
                <a:cs typeface="Arial"/>
                <a:sym typeface="Arial"/>
              </a:rPr>
              <a:t>eeting</a:t>
            </a:r>
            <a:r>
              <a:rPr kumimoji="0" lang="en-US" sz="2000" b="0" i="0" u="none" strike="noStrike" kern="0" cap="none" spc="0" normalizeH="0" baseline="0" noProof="0" dirty="0">
                <a:ln>
                  <a:noFill/>
                </a:ln>
                <a:solidFill>
                  <a:srgbClr val="244061"/>
                </a:solidFill>
                <a:effectLst/>
                <a:uLnTx/>
                <a:uFillTx/>
                <a:latin typeface="Arial"/>
                <a:ea typeface="Arial"/>
                <a:cs typeface="Arial"/>
                <a:sym typeface="Arial"/>
              </a:rPr>
              <a:t> the users, yourself</a:t>
            </a:r>
            <a:endParaRPr kumimoji="0" sz="2000" b="0" i="0" u="none" strike="noStrike" kern="0" cap="none" spc="0" normalizeH="0" baseline="0" noProof="0" dirty="0">
              <a:ln>
                <a:noFill/>
              </a:ln>
              <a:solidFill>
                <a:srgbClr val="244061"/>
              </a:solidFill>
              <a:effectLst/>
              <a:uLnTx/>
              <a:uFillTx/>
              <a:latin typeface="Arial"/>
              <a:ea typeface="Arial"/>
              <a:cs typeface="Arial"/>
              <a:sym typeface="Arial"/>
            </a:endParaRPr>
          </a:p>
        </p:txBody>
      </p:sp>
      <p:sp>
        <p:nvSpPr>
          <p:cNvPr id="1192" name="Google Shape;1192;p74"/>
          <p:cNvSpPr txBox="1"/>
          <p:nvPr/>
        </p:nvSpPr>
        <p:spPr>
          <a:xfrm>
            <a:off x="4496246" y="6334531"/>
            <a:ext cx="3061478" cy="729373"/>
          </a:xfrm>
          <a:prstGeom prst="rect">
            <a:avLst/>
          </a:prstGeom>
          <a:noFill/>
          <a:ln>
            <a:noFill/>
          </a:ln>
        </p:spPr>
        <p:txBody>
          <a:bodyPr spcFirstLastPara="1" wrap="square" lIns="0" tIns="10775" rIns="0" bIns="0" anchor="t" anchorCtr="0">
            <a:noAutofit/>
          </a:bodyPr>
          <a:lstStyle/>
          <a:p>
            <a:pPr marL="0" marR="5080" lvl="0" indent="12700" algn="l" defTabSz="914400" rtl="0" eaLnBrk="1" fontAlgn="auto" latinLnBrk="0" hangingPunct="1">
              <a:lnSpc>
                <a:spcPct val="100699"/>
              </a:lnSpc>
              <a:spcBef>
                <a:spcPts val="0"/>
              </a:spcBef>
              <a:spcAft>
                <a:spcPts val="0"/>
              </a:spcAft>
              <a:buClr>
                <a:srgbClr val="000000"/>
              </a:buClr>
              <a:buSzPts val="2400"/>
              <a:buFont typeface="Arial"/>
              <a:buNone/>
              <a:tabLst/>
              <a:defRPr/>
            </a:pPr>
            <a:r>
              <a:rPr lang="en-US" sz="2000" kern="0" dirty="0">
                <a:solidFill>
                  <a:srgbClr val="244061"/>
                </a:solidFill>
                <a:latin typeface="Arial"/>
                <a:ea typeface="Arial"/>
                <a:cs typeface="Arial"/>
                <a:sym typeface="Arial"/>
              </a:rPr>
              <a:t>P</a:t>
            </a:r>
            <a:r>
              <a:rPr kumimoji="0" lang="en-US" sz="2000" b="0" i="0" u="none" strike="noStrike" kern="0" cap="none" spc="0" normalizeH="0" baseline="0" noProof="0" dirty="0" err="1">
                <a:ln>
                  <a:noFill/>
                </a:ln>
                <a:solidFill>
                  <a:srgbClr val="244061"/>
                </a:solidFill>
                <a:effectLst/>
                <a:uLnTx/>
                <a:uFillTx/>
                <a:latin typeface="Arial"/>
                <a:ea typeface="Arial"/>
                <a:cs typeface="Arial"/>
                <a:sym typeface="Arial"/>
              </a:rPr>
              <a:t>rototyping</a:t>
            </a:r>
            <a:r>
              <a:rPr kumimoji="0" lang="en-US" sz="2000" b="0" i="0" u="none" strike="noStrike" kern="0" cap="none" spc="0" normalizeH="0" baseline="0" noProof="0" dirty="0">
                <a:ln>
                  <a:noFill/>
                </a:ln>
                <a:solidFill>
                  <a:srgbClr val="244061"/>
                </a:solidFill>
                <a:effectLst/>
                <a:uLnTx/>
                <a:uFillTx/>
                <a:latin typeface="Arial"/>
                <a:ea typeface="Arial"/>
                <a:cs typeface="Arial"/>
                <a:sym typeface="Arial"/>
              </a:rPr>
              <a:t> solutions</a:t>
            </a:r>
            <a:endParaRPr kumimoji="0" sz="2000" b="0" i="0" u="none" strike="noStrike" kern="0" cap="none" spc="0" normalizeH="0" baseline="0" noProof="0" dirty="0">
              <a:ln>
                <a:noFill/>
              </a:ln>
              <a:solidFill>
                <a:srgbClr val="244061"/>
              </a:solidFill>
              <a:effectLst/>
              <a:uLnTx/>
              <a:uFillTx/>
              <a:latin typeface="Arial"/>
              <a:ea typeface="Arial"/>
              <a:cs typeface="Arial"/>
              <a:sym typeface="Arial"/>
            </a:endParaRPr>
          </a:p>
        </p:txBody>
      </p:sp>
      <p:sp>
        <p:nvSpPr>
          <p:cNvPr id="1193" name="Google Shape;1193;p74"/>
          <p:cNvSpPr txBox="1">
            <a:spLocks noGrp="1"/>
          </p:cNvSpPr>
          <p:nvPr>
            <p:ph type="title"/>
          </p:nvPr>
        </p:nvSpPr>
        <p:spPr>
          <a:xfrm>
            <a:off x="2734928" y="223078"/>
            <a:ext cx="9395535" cy="490788"/>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SzPts val="1400"/>
              <a:buNone/>
            </a:pPr>
            <a:r>
              <a:rPr lang="en-US" sz="2000" dirty="0">
                <a:solidFill>
                  <a:srgbClr val="244061"/>
                </a:solidFill>
                <a:latin typeface="Arial"/>
                <a:ea typeface="Arial"/>
                <a:cs typeface="Arial"/>
                <a:sym typeface="Arial"/>
              </a:rPr>
              <a:t>An Innovation mindset is based on a methodology that thrives with …</a:t>
            </a:r>
            <a:endParaRPr sz="2000" dirty="0">
              <a:solidFill>
                <a:srgbClr val="244061"/>
              </a:solidFill>
              <a:latin typeface="Arial"/>
              <a:ea typeface="Arial"/>
              <a:cs typeface="Arial"/>
              <a:sym typeface="Arial"/>
            </a:endParaRPr>
          </a:p>
        </p:txBody>
      </p:sp>
      <p:sp>
        <p:nvSpPr>
          <p:cNvPr id="1194" name="Google Shape;1194;p74"/>
          <p:cNvSpPr txBox="1">
            <a:spLocks noGrp="1"/>
          </p:cNvSpPr>
          <p:nvPr>
            <p:ph type="sldNum" idx="12"/>
          </p:nvPr>
        </p:nvSpPr>
        <p:spPr>
          <a:xfrm>
            <a:off x="10150971" y="5619691"/>
            <a:ext cx="245700" cy="139200"/>
          </a:xfrm>
          <a:prstGeom prst="rect">
            <a:avLst/>
          </a:prstGeom>
          <a:noFill/>
          <a:ln>
            <a:noFill/>
          </a:ln>
        </p:spPr>
        <p:txBody>
          <a:bodyPr spcFirstLastPara="1" wrap="square" lIns="0" tIns="3175" rIns="0" bIns="0" anchor="t" anchorCtr="0">
            <a:noAutofit/>
          </a:bodyPr>
          <a:lstStyle/>
          <a:p>
            <a:pPr marL="93978"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800" b="0" i="0" u="none" strike="noStrike" kern="0" cap="none" spc="0" normalizeH="0" baseline="0" noProof="0">
                <a:ln>
                  <a:noFill/>
                </a:ln>
                <a:solidFill>
                  <a:srgbClr val="FFFFFF"/>
                </a:solidFill>
                <a:effectLst/>
                <a:uLnTx/>
                <a:uFillTx/>
                <a:latin typeface="Arial"/>
                <a:ea typeface="Arial"/>
                <a:cs typeface="Arial"/>
                <a:sym typeface="Arial"/>
              </a:rPr>
              <a:pPr marL="93978"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t>5</a:t>
            </a:fld>
            <a:endParaRPr kumimoji="0" sz="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195" name="Google Shape;1195;p74"/>
          <p:cNvPicPr preferRelativeResize="0"/>
          <p:nvPr/>
        </p:nvPicPr>
        <p:blipFill rotWithShape="1">
          <a:blip r:embed="rId7">
            <a:alphaModFix/>
          </a:blip>
          <a:srcRect/>
          <a:stretch/>
        </p:blipFill>
        <p:spPr>
          <a:xfrm>
            <a:off x="1934712" y="845510"/>
            <a:ext cx="3628793" cy="2416777"/>
          </a:xfrm>
          <a:prstGeom prst="rect">
            <a:avLst/>
          </a:prstGeom>
          <a:noFill/>
          <a:ln>
            <a:noFill/>
          </a:ln>
        </p:spPr>
      </p:pic>
      <p:sp>
        <p:nvSpPr>
          <p:cNvPr id="1196" name="Google Shape;1196;p74"/>
          <p:cNvSpPr txBox="1"/>
          <p:nvPr/>
        </p:nvSpPr>
        <p:spPr>
          <a:xfrm>
            <a:off x="8205198" y="6183859"/>
            <a:ext cx="3068344" cy="673651"/>
          </a:xfrm>
          <a:prstGeom prst="rect">
            <a:avLst/>
          </a:prstGeom>
          <a:noFill/>
          <a:ln>
            <a:noFill/>
          </a:ln>
        </p:spPr>
        <p:txBody>
          <a:bodyPr spcFirstLastPara="1" wrap="square" lIns="0" tIns="10775" rIns="0" bIns="0" anchor="t" anchorCtr="0">
            <a:noAutofit/>
          </a:bodyPr>
          <a:lstStyle/>
          <a:p>
            <a:pPr marL="0" marR="5080" lvl="0" indent="12700" algn="l" defTabSz="914400" rtl="0" eaLnBrk="1" fontAlgn="auto" latinLnBrk="0" hangingPunct="1">
              <a:lnSpc>
                <a:spcPct val="100699"/>
              </a:lnSpc>
              <a:spcBef>
                <a:spcPts val="0"/>
              </a:spcBef>
              <a:spcAft>
                <a:spcPts val="0"/>
              </a:spcAft>
              <a:buClr>
                <a:srgbClr val="000000"/>
              </a:buClr>
              <a:buSzPts val="2400"/>
              <a:buFont typeface="Arial"/>
              <a:buNone/>
              <a:tabLst/>
              <a:defRPr/>
            </a:pPr>
            <a:r>
              <a:rPr lang="en-US" sz="2000" kern="0" dirty="0">
                <a:solidFill>
                  <a:srgbClr val="244061"/>
                </a:solidFill>
                <a:latin typeface="Arial"/>
                <a:ea typeface="Arial"/>
                <a:cs typeface="Arial"/>
                <a:sym typeface="Arial"/>
              </a:rPr>
              <a:t>F</a:t>
            </a:r>
            <a:r>
              <a:rPr kumimoji="0" lang="en-US" sz="2000" b="0" i="0" u="none" strike="noStrike" kern="0" cap="none" spc="0" normalizeH="0" baseline="0" noProof="0" dirty="0">
                <a:ln>
                  <a:noFill/>
                </a:ln>
                <a:solidFill>
                  <a:srgbClr val="244061"/>
                </a:solidFill>
                <a:effectLst/>
                <a:uLnTx/>
                <a:uFillTx/>
                <a:latin typeface="Arial"/>
                <a:ea typeface="Arial"/>
                <a:cs typeface="Arial"/>
                <a:sym typeface="Arial"/>
              </a:rPr>
              <a:t>ailing frequently,  learning &amp; moving on</a:t>
            </a:r>
            <a:endParaRPr kumimoji="0" sz="2000" b="0" i="0" u="none" strike="noStrike" kern="0" cap="none" spc="0" normalizeH="0" baseline="0" noProof="0" dirty="0">
              <a:ln>
                <a:noFill/>
              </a:ln>
              <a:solidFill>
                <a:srgbClr val="244061"/>
              </a:solidFill>
              <a:effectLst/>
              <a:uLnTx/>
              <a:uFillTx/>
              <a:latin typeface="Arial"/>
              <a:ea typeface="Arial"/>
              <a:cs typeface="Arial"/>
              <a:sym typeface="Arial"/>
            </a:endParaRPr>
          </a:p>
        </p:txBody>
      </p:sp>
      <p:pic>
        <p:nvPicPr>
          <p:cNvPr id="1197" name="Google Shape;1197;p74"/>
          <p:cNvPicPr preferRelativeResize="0"/>
          <p:nvPr/>
        </p:nvPicPr>
        <p:blipFill rotWithShape="1">
          <a:blip r:embed="rId8">
            <a:alphaModFix/>
          </a:blip>
          <a:srcRect/>
          <a:stretch/>
        </p:blipFill>
        <p:spPr>
          <a:xfrm>
            <a:off x="95178" y="89292"/>
            <a:ext cx="2850755" cy="562396"/>
          </a:xfrm>
          <a:prstGeom prst="rect">
            <a:avLst/>
          </a:prstGeom>
          <a:noFill/>
          <a:ln>
            <a:noFill/>
          </a:ln>
        </p:spPr>
      </p:pic>
    </p:spTree>
    <p:extLst>
      <p:ext uri="{BB962C8B-B14F-4D97-AF65-F5344CB8AC3E}">
        <p14:creationId xmlns:p14="http://schemas.microsoft.com/office/powerpoint/2010/main" val="301804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C24365-157C-060E-99E2-0B357BB1A828}"/>
              </a:ext>
            </a:extLst>
          </p:cNvPr>
          <p:cNvPicPr>
            <a:picLocks noChangeAspect="1"/>
          </p:cNvPicPr>
          <p:nvPr/>
        </p:nvPicPr>
        <p:blipFill>
          <a:blip r:embed="rId3"/>
          <a:stretch>
            <a:fillRect/>
          </a:stretch>
        </p:blipFill>
        <p:spPr>
          <a:xfrm>
            <a:off x="5410200" y="744843"/>
            <a:ext cx="5334000" cy="5934518"/>
          </a:xfrm>
          <a:prstGeom prst="rect">
            <a:avLst/>
          </a:prstGeom>
        </p:spPr>
      </p:pic>
      <p:sp>
        <p:nvSpPr>
          <p:cNvPr id="4" name="Oval 3">
            <a:extLst>
              <a:ext uri="{FF2B5EF4-FFF2-40B4-BE49-F238E27FC236}">
                <a16:creationId xmlns:a16="http://schemas.microsoft.com/office/drawing/2014/main" id="{AF8FF173-43F6-A007-DD84-9797318D043C}"/>
              </a:ext>
            </a:extLst>
          </p:cNvPr>
          <p:cNvSpPr/>
          <p:nvPr/>
        </p:nvSpPr>
        <p:spPr>
          <a:xfrm>
            <a:off x="381000" y="1883896"/>
            <a:ext cx="39624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FF9B32-00FA-86B7-1E4F-327E16EB160F}"/>
              </a:ext>
            </a:extLst>
          </p:cNvPr>
          <p:cNvSpPr txBox="1"/>
          <p:nvPr/>
        </p:nvSpPr>
        <p:spPr>
          <a:xfrm>
            <a:off x="1447800" y="3154325"/>
            <a:ext cx="2057400" cy="1200329"/>
          </a:xfrm>
          <a:prstGeom prst="rect">
            <a:avLst/>
          </a:prstGeom>
          <a:noFill/>
        </p:spPr>
        <p:txBody>
          <a:bodyPr wrap="square" rtlCol="0">
            <a:spAutoFit/>
          </a:bodyPr>
          <a:lstStyle/>
          <a:p>
            <a:r>
              <a:rPr lang="en-US" sz="2400" b="1" dirty="0">
                <a:solidFill>
                  <a:schemeClr val="bg1"/>
                </a:solidFill>
              </a:rPr>
              <a:t>What is a Digital  Mindset?</a:t>
            </a:r>
          </a:p>
        </p:txBody>
      </p:sp>
      <p:pic>
        <p:nvPicPr>
          <p:cNvPr id="3" name="Graphic 2">
            <a:extLst>
              <a:ext uri="{FF2B5EF4-FFF2-40B4-BE49-F238E27FC236}">
                <a16:creationId xmlns:a16="http://schemas.microsoft.com/office/drawing/2014/main" id="{7D92840C-9257-68F7-2C48-37E2591B5F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566" y="550425"/>
            <a:ext cx="2719724" cy="493002"/>
          </a:xfrm>
          <a:prstGeom prst="rect">
            <a:avLst/>
          </a:prstGeom>
        </p:spPr>
      </p:pic>
    </p:spTree>
    <p:extLst>
      <p:ext uri="{BB962C8B-B14F-4D97-AF65-F5344CB8AC3E}">
        <p14:creationId xmlns:p14="http://schemas.microsoft.com/office/powerpoint/2010/main" val="7868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458" y="979583"/>
            <a:ext cx="7924169" cy="802036"/>
          </a:xfrm>
        </p:spPr>
        <p:txBody>
          <a:bodyPr>
            <a:noAutofit/>
          </a:bodyPr>
          <a:lstStyle/>
          <a:p>
            <a:r>
              <a:rPr lang="en-US" sz="3067" b="1" dirty="0"/>
              <a:t>The capability to innovate varies tremendously between countries</a:t>
            </a:r>
          </a:p>
        </p:txBody>
      </p:sp>
      <p:sp>
        <p:nvSpPr>
          <p:cNvPr id="3" name="Content Placeholder 2"/>
          <p:cNvSpPr>
            <a:spLocks noGrp="1"/>
          </p:cNvSpPr>
          <p:nvPr>
            <p:ph idx="1"/>
          </p:nvPr>
        </p:nvSpPr>
        <p:spPr>
          <a:xfrm>
            <a:off x="2112458" y="2035629"/>
            <a:ext cx="8004601" cy="4333291"/>
          </a:xfrm>
        </p:spPr>
        <p:txBody>
          <a:bodyPr>
            <a:noAutofit/>
          </a:bodyPr>
          <a:lstStyle/>
          <a:p>
            <a:pPr marL="0" indent="0">
              <a:lnSpc>
                <a:spcPct val="100000"/>
              </a:lnSpc>
              <a:buNone/>
            </a:pPr>
            <a:r>
              <a:rPr lang="en-US" sz="2667" b="1" dirty="0"/>
              <a:t>Governments around the world are using digital technologies to innovate </a:t>
            </a:r>
            <a:r>
              <a:rPr lang="en-US" sz="2667" dirty="0"/>
              <a:t>how they operate, share information, make decisions, deliver services, engage and partner with others to solve policy challenges.</a:t>
            </a:r>
          </a:p>
          <a:p>
            <a:pPr marL="0" indent="0">
              <a:lnSpc>
                <a:spcPct val="100000"/>
              </a:lnSpc>
              <a:buNone/>
            </a:pPr>
            <a:r>
              <a:rPr lang="en-US" sz="2667" b="1" dirty="0"/>
              <a:t>Many countries still face challenges to effectively leverage digital technologies </a:t>
            </a:r>
            <a:r>
              <a:rPr lang="en-US" sz="2667" dirty="0"/>
              <a:t>and provide accessible, reliable, fast, personalized, secure and inclusive services to empower people in participatory ways. </a:t>
            </a:r>
          </a:p>
          <a:p>
            <a:pPr marL="0" indent="0" algn="r">
              <a:lnSpc>
                <a:spcPct val="100000"/>
              </a:lnSpc>
              <a:buNone/>
            </a:pPr>
            <a:endParaRPr lang="en-US" sz="1067" dirty="0"/>
          </a:p>
          <a:p>
            <a:pPr marL="0" indent="0" algn="r">
              <a:lnSpc>
                <a:spcPct val="100000"/>
              </a:lnSpc>
              <a:buNone/>
            </a:pPr>
            <a:r>
              <a:rPr lang="en-US" sz="1867" dirty="0"/>
              <a:t>Source: UN e-Government 2020 Survey Report</a:t>
            </a:r>
          </a:p>
        </p:txBody>
      </p:sp>
    </p:spTree>
    <p:extLst>
      <p:ext uri="{BB962C8B-B14F-4D97-AF65-F5344CB8AC3E}">
        <p14:creationId xmlns:p14="http://schemas.microsoft.com/office/powerpoint/2010/main" val="120291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907" y="2689437"/>
            <a:ext cx="7836749" cy="3263504"/>
          </a:xfrm>
        </p:spPr>
        <p:txBody>
          <a:bodyPr>
            <a:normAutofit/>
          </a:bodyPr>
          <a:lstStyle/>
          <a:p>
            <a:pPr marL="457189" indent="-457189">
              <a:lnSpc>
                <a:spcPct val="100000"/>
              </a:lnSpc>
              <a:buFont typeface="+mj-lt"/>
              <a:buAutoNum type="arabicPeriod"/>
            </a:pPr>
            <a:r>
              <a:rPr lang="en-US" sz="2667" dirty="0"/>
              <a:t>Access </a:t>
            </a:r>
          </a:p>
          <a:p>
            <a:pPr marL="457189" indent="-457189">
              <a:lnSpc>
                <a:spcPct val="100000"/>
              </a:lnSpc>
              <a:buFont typeface="+mj-lt"/>
              <a:buAutoNum type="arabicPeriod"/>
            </a:pPr>
            <a:r>
              <a:rPr lang="en-US" sz="2667" dirty="0"/>
              <a:t>Quality</a:t>
            </a:r>
          </a:p>
          <a:p>
            <a:pPr marL="457189" indent="-457189">
              <a:lnSpc>
                <a:spcPct val="100000"/>
              </a:lnSpc>
              <a:buFont typeface="+mj-lt"/>
              <a:buAutoNum type="arabicPeriod"/>
            </a:pPr>
            <a:r>
              <a:rPr lang="en-US" sz="2667" dirty="0"/>
              <a:t>Inclusion and Responsiveness</a:t>
            </a:r>
          </a:p>
          <a:p>
            <a:pPr marL="457189" indent="-457189">
              <a:lnSpc>
                <a:spcPct val="100000"/>
              </a:lnSpc>
              <a:buFont typeface="+mj-lt"/>
              <a:buAutoNum type="arabicPeriod"/>
            </a:pPr>
            <a:r>
              <a:rPr lang="en-US" sz="2667" dirty="0"/>
              <a:t>People-driven and personalized services</a:t>
            </a:r>
          </a:p>
          <a:p>
            <a:pPr marL="457189" indent="-457189">
              <a:lnSpc>
                <a:spcPct val="100000"/>
              </a:lnSpc>
              <a:buFont typeface="+mj-lt"/>
              <a:buAutoNum type="arabicPeriod"/>
            </a:pPr>
            <a:r>
              <a:rPr lang="en-US" sz="2667" dirty="0"/>
              <a:t>Transparency and accountability of service delivery</a:t>
            </a:r>
          </a:p>
        </p:txBody>
      </p:sp>
      <p:sp>
        <p:nvSpPr>
          <p:cNvPr id="4" name="Title 3"/>
          <p:cNvSpPr>
            <a:spLocks noGrp="1"/>
          </p:cNvSpPr>
          <p:nvPr>
            <p:ph type="title"/>
          </p:nvPr>
        </p:nvSpPr>
        <p:spPr>
          <a:xfrm>
            <a:off x="2047907" y="1222979"/>
            <a:ext cx="7991445" cy="914011"/>
          </a:xfrm>
        </p:spPr>
        <p:txBody>
          <a:bodyPr>
            <a:noAutofit/>
          </a:bodyPr>
          <a:lstStyle/>
          <a:p>
            <a:r>
              <a:rPr lang="en-US" sz="3467" b="1" dirty="0"/>
              <a:t>Five Main Principles</a:t>
            </a:r>
            <a:br>
              <a:rPr lang="en-US" sz="3467" b="1" dirty="0"/>
            </a:br>
            <a:r>
              <a:rPr lang="en-US" sz="3467" b="1" dirty="0"/>
              <a:t>for Innovation in Public Service Delivery</a:t>
            </a:r>
          </a:p>
        </p:txBody>
      </p:sp>
    </p:spTree>
    <p:extLst>
      <p:ext uri="{BB962C8B-B14F-4D97-AF65-F5344CB8AC3E}">
        <p14:creationId xmlns:p14="http://schemas.microsoft.com/office/powerpoint/2010/main" val="136209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906" y="2324362"/>
            <a:ext cx="7991447" cy="3553932"/>
          </a:xfrm>
        </p:spPr>
        <p:txBody>
          <a:bodyPr>
            <a:noAutofit/>
          </a:bodyPr>
          <a:lstStyle/>
          <a:p>
            <a:pPr marL="609585" lvl="1" indent="-609585">
              <a:lnSpc>
                <a:spcPct val="110000"/>
              </a:lnSpc>
              <a:buFont typeface="+mj-lt"/>
              <a:buAutoNum type="arabicPeriod"/>
            </a:pPr>
            <a:r>
              <a:rPr lang="en-US" sz="3200" dirty="0"/>
              <a:t>A holistic approach</a:t>
            </a:r>
          </a:p>
          <a:p>
            <a:pPr marL="609585" lvl="1" indent="-609585">
              <a:lnSpc>
                <a:spcPct val="110000"/>
              </a:lnSpc>
              <a:buFont typeface="+mj-lt"/>
              <a:buAutoNum type="arabicPeriod"/>
            </a:pPr>
            <a:r>
              <a:rPr lang="en-US" sz="3200" dirty="0"/>
              <a:t>Systems thinking</a:t>
            </a:r>
          </a:p>
          <a:p>
            <a:pPr marL="609585" lvl="1" indent="-609585">
              <a:lnSpc>
                <a:spcPct val="110000"/>
              </a:lnSpc>
              <a:buFont typeface="+mj-lt"/>
              <a:buAutoNum type="arabicPeriod"/>
            </a:pPr>
            <a:r>
              <a:rPr lang="en-US" sz="3200" dirty="0"/>
              <a:t>A strategic framework</a:t>
            </a:r>
          </a:p>
          <a:p>
            <a:pPr marL="609585" lvl="1" indent="-609585">
              <a:lnSpc>
                <a:spcPct val="110000"/>
              </a:lnSpc>
              <a:buFont typeface="+mj-lt"/>
              <a:buAutoNum type="arabicPeriod"/>
            </a:pPr>
            <a:r>
              <a:rPr lang="en-US" sz="3200" dirty="0"/>
              <a:t>Stakeholder analysis</a:t>
            </a:r>
          </a:p>
          <a:p>
            <a:pPr marL="609585" lvl="1" indent="-609585">
              <a:lnSpc>
                <a:spcPct val="110000"/>
              </a:lnSpc>
              <a:buFont typeface="+mj-lt"/>
              <a:buAutoNum type="arabicPeriod"/>
            </a:pPr>
            <a:r>
              <a:rPr lang="en-US" sz="3200" dirty="0"/>
              <a:t>Strategy</a:t>
            </a:r>
          </a:p>
          <a:p>
            <a:pPr marL="609585" lvl="1" indent="-609585">
              <a:lnSpc>
                <a:spcPct val="110000"/>
              </a:lnSpc>
              <a:buFont typeface="+mj-lt"/>
              <a:buAutoNum type="arabicPeriod"/>
            </a:pPr>
            <a:r>
              <a:rPr lang="en-US" sz="3200" dirty="0"/>
              <a:t>Action </a:t>
            </a:r>
          </a:p>
          <a:p>
            <a:pPr algn="r">
              <a:lnSpc>
                <a:spcPct val="110000"/>
              </a:lnSpc>
            </a:pPr>
            <a:endParaRPr lang="en-US" sz="1867" dirty="0"/>
          </a:p>
        </p:txBody>
      </p:sp>
      <p:sp>
        <p:nvSpPr>
          <p:cNvPr id="3" name="Slide Number Placeholder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Roboto"/>
              <a:ea typeface="+mn-ea"/>
            </a:endParaRPr>
          </a:p>
        </p:txBody>
      </p:sp>
      <p:sp>
        <p:nvSpPr>
          <p:cNvPr id="4" name="Title 3"/>
          <p:cNvSpPr>
            <a:spLocks noGrp="1"/>
          </p:cNvSpPr>
          <p:nvPr>
            <p:ph type="title"/>
          </p:nvPr>
        </p:nvSpPr>
        <p:spPr>
          <a:xfrm>
            <a:off x="2047906" y="1000515"/>
            <a:ext cx="7951252" cy="1181100"/>
          </a:xfrm>
        </p:spPr>
        <p:txBody>
          <a:bodyPr>
            <a:noAutofit/>
          </a:bodyPr>
          <a:lstStyle/>
          <a:p>
            <a:pPr>
              <a:lnSpc>
                <a:spcPct val="100000"/>
              </a:lnSpc>
            </a:pPr>
            <a:r>
              <a:rPr lang="en-US" sz="3200" b="1" dirty="0"/>
              <a:t>Six Key Steps in Designing a Roadmap for Innovation and  Digital Transformation	</a:t>
            </a:r>
          </a:p>
        </p:txBody>
      </p:sp>
    </p:spTree>
    <p:extLst>
      <p:ext uri="{BB962C8B-B14F-4D97-AF65-F5344CB8AC3E}">
        <p14:creationId xmlns:p14="http://schemas.microsoft.com/office/powerpoint/2010/main" val="2499162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169CBFD-AE20-4462-944D-A50390BDA6BB}" vid="{9B24903F-1631-4055-9F5E-9F229B51809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2226</Words>
  <Application>Microsoft Office PowerPoint</Application>
  <PresentationFormat>Widescreen</PresentationFormat>
  <Paragraphs>255</Paragraphs>
  <Slides>26</Slides>
  <Notes>26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Canva Sans</vt:lpstr>
      <vt:lpstr>Google Sans</vt:lpstr>
      <vt:lpstr>inherit</vt:lpstr>
      <vt:lpstr>맑은 고딕</vt:lpstr>
      <vt:lpstr>Arial</vt:lpstr>
      <vt:lpstr>Calibri</vt:lpstr>
      <vt:lpstr>Calibri Light</vt:lpstr>
      <vt:lpstr>Century Gothic</vt:lpstr>
      <vt:lpstr>Georgia</vt:lpstr>
      <vt:lpstr>Roboto</vt:lpstr>
      <vt:lpstr>Roboto Bold</vt:lpstr>
      <vt:lpstr>Office Theme</vt:lpstr>
      <vt:lpstr>Office 테마</vt:lpstr>
      <vt:lpstr>1_Office Theme</vt:lpstr>
      <vt:lpstr>Custom Design</vt:lpstr>
      <vt:lpstr>PowerPoint Presentation</vt:lpstr>
      <vt:lpstr>PowerPoint Presentation</vt:lpstr>
      <vt:lpstr>PowerPoint Presentation</vt:lpstr>
      <vt:lpstr>PowerPoint Presentation</vt:lpstr>
      <vt:lpstr>An Innovation mindset is based on a methodology that thrives with …</vt:lpstr>
      <vt:lpstr>PowerPoint Presentation</vt:lpstr>
      <vt:lpstr>The capability to innovate varies tremendously between countries</vt:lpstr>
      <vt:lpstr>Five Main Principles for Innovation in Public Service Delivery</vt:lpstr>
      <vt:lpstr>Six Key Steps in Designing a Roadmap for Innovation and  Digital Transformation </vt:lpstr>
      <vt:lpstr>Characteristics of Leading Countries</vt:lpstr>
      <vt:lpstr>Characteristics of Leading Countries</vt:lpstr>
      <vt:lpstr>PowerPoint Presentation</vt:lpstr>
      <vt:lpstr>PowerPoint Presentation</vt:lpstr>
      <vt:lpstr>PowerPoint Presentation</vt:lpstr>
      <vt:lpstr>Enablers for promoting digital skills, innovation and changing mindsets </vt:lpstr>
      <vt:lpstr>Innovation  Digital Transformation  Organizational change  Culture change</vt:lpstr>
      <vt:lpstr>PowerPoint Presentation</vt:lpstr>
      <vt:lpstr>The Emerging AI Regulatory Environment</vt:lpstr>
      <vt:lpstr>Context</vt:lpstr>
      <vt:lpstr>AI governance capacity significantly lags AI Engineering</vt:lpstr>
      <vt:lpstr>Policy Reactions</vt:lpstr>
      <vt:lpstr>European Union</vt:lpstr>
      <vt:lpstr>European Union</vt:lpstr>
      <vt:lpstr>United States </vt:lpstr>
      <vt:lpstr>United States </vt:lpstr>
      <vt:lpstr>India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Alicia Rodriguez Acosta</dc:creator>
  <cp:lastModifiedBy>Cristina Alicia Rodriguez Acosta</cp:lastModifiedBy>
  <cp:revision>95</cp:revision>
  <dcterms:created xsi:type="dcterms:W3CDTF">2022-08-09T18:59:45Z</dcterms:created>
  <dcterms:modified xsi:type="dcterms:W3CDTF">2024-03-19T17:56:40Z</dcterms:modified>
</cp:coreProperties>
</file>