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8" r:id="rId3"/>
    <p:sldId id="260" r:id="rId4"/>
    <p:sldId id="278" r:id="rId5"/>
    <p:sldId id="275" r:id="rId6"/>
    <p:sldId id="277" r:id="rId7"/>
    <p:sldId id="26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Rosengren" initials="HR" lastIdx="1" clrIdx="0">
    <p:extLst>
      <p:ext uri="{19B8F6BF-5375-455C-9EA6-DF929625EA0E}">
        <p15:presenceInfo xmlns:p15="http://schemas.microsoft.com/office/powerpoint/2012/main" userId="Helen Roseng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4665"/>
  </p:normalViewPr>
  <p:slideViewPr>
    <p:cSldViewPr snapToGrid="0">
      <p:cViewPr varScale="1">
        <p:scale>
          <a:sx n="107" d="100"/>
          <a:sy n="107" d="100"/>
        </p:scale>
        <p:origin x="6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28A8-D226-4340-A0FD-843488EE7C0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CCAA5-ED3A-E149-B3C0-6ED5E711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2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Sentiment Analysis of Textual Responses</a:t>
            </a:r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Quantified polarity and subjectivity using NLP techniques.</a:t>
            </a:r>
          </a:p>
          <a:p>
            <a:r>
              <a:rPr lang="en-US" sz="2000" b="1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Co-occurrence Network Construction</a:t>
            </a:r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lvl="1"/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Generated nodes weighted by response frequency.</a:t>
            </a:r>
          </a:p>
          <a:p>
            <a:pPr lvl="1"/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Created an adjacency matrix to model pairwise response associations.</a:t>
            </a:r>
          </a:p>
          <a:p>
            <a:r>
              <a:rPr lang="en-US" sz="2000" b="1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 Visualization with D3.js</a:t>
            </a:r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Rendered an interactive graph to explore response patterns.</a:t>
            </a:r>
          </a:p>
          <a:p>
            <a:r>
              <a:rPr lang="en-US" sz="2000" b="1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 Assistant for guiding conclusions </a:t>
            </a:r>
            <a:endParaRPr lang="en-US" sz="2000" b="1" dirty="0">
              <a:solidFill>
                <a:srgbClr val="0E0E0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CCAA5-ED3A-E149-B3C0-6ED5E711AC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41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2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3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2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FB75-9D18-4BD5-BB0E-1405169F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4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3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4404-3100-46B0-87EF-D5EA07BA75ED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12/9/24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3E942-DCB8-B60F-F6C7-673F54A91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50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68DE18-AB23-427D-9D16-FB6D405FA98F}"/>
              </a:ext>
            </a:extLst>
          </p:cNvPr>
          <p:cNvGrpSpPr/>
          <p:nvPr/>
        </p:nvGrpSpPr>
        <p:grpSpPr>
          <a:xfrm>
            <a:off x="-9312" y="0"/>
            <a:ext cx="12201312" cy="6868484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3D9F06-9E68-4223-B766-1669CC453D11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Public Institutions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9998102-51F2-2F64-A8A2-4E5F177A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44" y="106876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3CBAB6-02F8-9EB0-34E2-F9301E93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44" y="2017643"/>
            <a:ext cx="10515600" cy="447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Combined sentiment analysis, network theory, and data visualization in line with industry-level data science standards.</a:t>
            </a:r>
          </a:p>
          <a:p>
            <a:pPr marL="0" indent="0">
              <a:buNone/>
            </a:pPr>
            <a:endParaRPr lang="en-US" sz="2000" dirty="0">
              <a:solidFill>
                <a:srgbClr val="0E0E0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b="1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Dashboard </a:t>
            </a:r>
          </a:p>
          <a:p>
            <a:endParaRPr lang="en-US" sz="2000" b="1" dirty="0">
              <a:solidFill>
                <a:srgbClr val="0E0E0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b="1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 visualization  </a:t>
            </a:r>
          </a:p>
          <a:p>
            <a:endParaRPr lang="en-US" sz="2000" b="1" dirty="0">
              <a:solidFill>
                <a:srgbClr val="0E0E0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b="1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 Assistant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87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68DE18-AB23-427D-9D16-FB6D405FA98F}"/>
              </a:ext>
            </a:extLst>
          </p:cNvPr>
          <p:cNvGrpSpPr/>
          <p:nvPr/>
        </p:nvGrpSpPr>
        <p:grpSpPr>
          <a:xfrm>
            <a:off x="-9312" y="550425"/>
            <a:ext cx="12201312" cy="6868484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3D9F06-9E68-4223-B766-1669CC453D11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Public Institutions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9998102-51F2-2F64-A8A2-4E5F177A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44" y="106876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Dashboard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3CBAB6-02F8-9EB0-34E2-F9301E93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44" y="2017643"/>
            <a:ext cx="5856014" cy="447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Provides a broad-based tool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high level overview.</a:t>
            </a:r>
          </a:p>
          <a:p>
            <a:pPr marL="0" indent="0">
              <a:buNone/>
            </a:pPr>
            <a:endParaRPr lang="en-US" sz="2000" dirty="0">
              <a:solidFill>
                <a:srgbClr val="0E0E0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most chosen drivers: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Digital Diplomacy and Evolving Frameworks of International Data Governance for Data Protection/Control, Privacy Laws, Cross Border Data Flows, and Cybersecurity (12)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Growing Importance of New Cross-Border e-Commerce Legislation and Digital Taxation (11)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Decentralization of Power (10) </a:t>
            </a:r>
          </a:p>
          <a:p>
            <a:pPr marL="0" indent="0">
              <a:buNone/>
            </a:pPr>
            <a:endParaRPr lang="en-US" sz="1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pic>
        <p:nvPicPr>
          <p:cNvPr id="12" name="Picture 11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0C8502E-6BF8-CB85-2063-CBFC34A14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2072508"/>
            <a:ext cx="3716729" cy="3716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11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68DE18-AB23-427D-9D16-FB6D405FA98F}"/>
              </a:ext>
            </a:extLst>
          </p:cNvPr>
          <p:cNvGrpSpPr/>
          <p:nvPr/>
        </p:nvGrpSpPr>
        <p:grpSpPr>
          <a:xfrm>
            <a:off x="-9312" y="0"/>
            <a:ext cx="12201312" cy="6868484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3D9F06-9E68-4223-B766-1669CC453D11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Public Institutions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9998102-51F2-2F64-A8A2-4E5F177A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44" y="1068763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Co-occurrence Network Construction</a:t>
            </a:r>
            <a:endParaRPr lang="en-GB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3CBAB6-02F8-9EB0-34E2-F9301E93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45" y="2017643"/>
            <a:ext cx="3826018" cy="447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Uses</a:t>
            </a:r>
          </a:p>
          <a:p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Shows which </a:t>
            </a:r>
            <a:r>
              <a:rPr lang="en-US" sz="2000" b="1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combination</a:t>
            </a:r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choices are made by respondents </a:t>
            </a:r>
          </a:p>
          <a:p>
            <a:r>
              <a:rPr lang="en-US" sz="2000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Identifies </a:t>
            </a:r>
            <a:r>
              <a:rPr lang="en-US" sz="2000" b="1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clusters</a:t>
            </a:r>
            <a:r>
              <a:rPr lang="en-US" sz="2000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choices </a:t>
            </a:r>
          </a:p>
          <a:p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Identifies th</a:t>
            </a:r>
            <a:r>
              <a:rPr lang="en-US" sz="2000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 </a:t>
            </a:r>
            <a:r>
              <a:rPr lang="en-US" sz="2000" b="1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centrality</a:t>
            </a:r>
            <a:r>
              <a:rPr lang="en-US" sz="2000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specific choices </a:t>
            </a:r>
          </a:p>
          <a:p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Identifies </a:t>
            </a:r>
            <a:r>
              <a:rPr lang="en-US" sz="2000" b="1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outliers</a:t>
            </a:r>
          </a:p>
        </p:txBody>
      </p:sp>
      <p:pic>
        <p:nvPicPr>
          <p:cNvPr id="5" name="Picture 4" descr="A network of colorful dots and lines&#10;&#10;Description automatically generated">
            <a:extLst>
              <a:ext uri="{FF2B5EF4-FFF2-40B4-BE49-F238E27FC236}">
                <a16:creationId xmlns:a16="http://schemas.microsoft.com/office/drawing/2014/main" id="{9D461FFB-6B12-C530-9583-35D21D8F9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34" y="2044284"/>
            <a:ext cx="6323820" cy="4242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63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68DE18-AB23-427D-9D16-FB6D405FA98F}"/>
              </a:ext>
            </a:extLst>
          </p:cNvPr>
          <p:cNvGrpSpPr/>
          <p:nvPr/>
        </p:nvGrpSpPr>
        <p:grpSpPr>
          <a:xfrm>
            <a:off x="-9312" y="0"/>
            <a:ext cx="12201312" cy="6868484"/>
            <a:chOff x="-9312" y="-5242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3D9F06-9E68-4223-B766-1669CC453D11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Public Institutions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9998102-51F2-2F64-A8A2-4E5F177A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44" y="1068763"/>
            <a:ext cx="4871517" cy="132556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 Assistant for guiding conclusions </a:t>
            </a:r>
            <a:endParaRPr lang="en-US" sz="4400" b="1" dirty="0">
              <a:solidFill>
                <a:srgbClr val="00B0F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3CBAB6-02F8-9EB0-34E2-F9301E93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44" y="2419661"/>
            <a:ext cx="4483891" cy="4073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Uses</a:t>
            </a:r>
          </a:p>
          <a:p>
            <a:r>
              <a:rPr lang="en-US" sz="2000" dirty="0">
                <a:solidFill>
                  <a:srgbClr val="0E0E0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Extending the conclusions of the dashboard and network graph. </a:t>
            </a:r>
          </a:p>
          <a:p>
            <a:r>
              <a:rPr lang="en-US" sz="2000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Providing individual examples </a:t>
            </a:r>
          </a:p>
          <a:p>
            <a:r>
              <a:rPr lang="en-US" sz="2000" dirty="0">
                <a:solidFill>
                  <a:srgbClr val="0E0E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Explicitly examining interconnections </a:t>
            </a:r>
            <a:endParaRPr lang="en-US" sz="2000" dirty="0">
              <a:solidFill>
                <a:srgbClr val="0E0E0E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screenshot of a chat&#10;&#10;Description automatically generated">
            <a:extLst>
              <a:ext uri="{FF2B5EF4-FFF2-40B4-BE49-F238E27FC236}">
                <a16:creationId xmlns:a16="http://schemas.microsoft.com/office/drawing/2014/main" id="{A17827F7-0A19-9F07-4611-6A2CCBECF3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r="1124"/>
          <a:stretch/>
        </p:blipFill>
        <p:spPr>
          <a:xfrm>
            <a:off x="5705061" y="0"/>
            <a:ext cx="6413145" cy="6655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21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906BC-B97F-4EEB-9631-5A376723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747"/>
            <a:ext cx="12192000" cy="54807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00B9CB6-7C68-4FF4-AD92-0DDB4C1A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701" y="506228"/>
            <a:ext cx="3617210" cy="655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5CDF7-2F8F-445E-9283-E6EF7DCC6B63}"/>
              </a:ext>
            </a:extLst>
          </p:cNvPr>
          <p:cNvSpPr txBox="1"/>
          <p:nvPr/>
        </p:nvSpPr>
        <p:spPr>
          <a:xfrm>
            <a:off x="1436913" y="4076417"/>
            <a:ext cx="593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Thank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47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79C39721F744481AC5EFF9B1DC798" ma:contentTypeVersion="21" ma:contentTypeDescription="Create a new document." ma:contentTypeScope="" ma:versionID="fb2b9856d0bdb70083a8d7e9767657c8">
  <xsd:schema xmlns:xsd="http://www.w3.org/2001/XMLSchema" xmlns:xs="http://www.w3.org/2001/XMLSchema" xmlns:p="http://schemas.microsoft.com/office/2006/metadata/properties" xmlns:ns2="b6f940df-ea07-477d-b617-ab56e5df8817" xmlns:ns3="7d053c58-1f97-4d34-bcfa-28b8fa6aacc8" xmlns:ns4="985ec44e-1bab-4c0b-9df0-6ba128686fc9" targetNamespace="http://schemas.microsoft.com/office/2006/metadata/properties" ma:root="true" ma:fieldsID="43cf04b7bafd91a41da1188cd381ea15" ns2:_="" ns3:_="" ns4:_="">
    <xsd:import namespace="b6f940df-ea07-477d-b617-ab56e5df8817"/>
    <xsd:import namespace="7d053c58-1f97-4d34-bcfa-28b8fa6aacc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tes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940df-ea07-477d-b617-ab56e5df8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est" ma:index="18" nillable="true" ma:displayName="test" ma:format="Dropdown" ma:internalName="test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53c58-1f97-4d34-bcfa-28b8fa6aa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1c8029d-6551-46fe-852f-2466a17727b5}" ma:internalName="TaxCatchAll" ma:showField="CatchAllData" ma:web="7d053c58-1f97-4d34-bcfa-28b8fa6aa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f940df-ea07-477d-b617-ab56e5df8817">
      <Terms xmlns="http://schemas.microsoft.com/office/infopath/2007/PartnerControls"/>
    </lcf76f155ced4ddcb4097134ff3c332f>
    <test xmlns="b6f940df-ea07-477d-b617-ab56e5df8817" xsi:nil="true"/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D9F0B579-58DB-45BF-A504-080DF0CACA2C}"/>
</file>

<file path=customXml/itemProps2.xml><?xml version="1.0" encoding="utf-8"?>
<ds:datastoreItem xmlns:ds="http://schemas.openxmlformats.org/officeDocument/2006/customXml" ds:itemID="{EA1C5AAF-726F-468A-B430-4C2D377F916E}"/>
</file>

<file path=customXml/itemProps3.xml><?xml version="1.0" encoding="utf-8"?>
<ds:datastoreItem xmlns:ds="http://schemas.openxmlformats.org/officeDocument/2006/customXml" ds:itemID="{FC7DC78B-63BA-415F-A88F-44BD538BBDA9}"/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201</Words>
  <Application>Microsoft Macintosh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Montserrat</vt:lpstr>
      <vt:lpstr>Roboto</vt:lpstr>
      <vt:lpstr>Office Theme</vt:lpstr>
      <vt:lpstr>Custom Design</vt:lpstr>
      <vt:lpstr>PowerPoint Presentation</vt:lpstr>
      <vt:lpstr>Overview </vt:lpstr>
      <vt:lpstr>Dashboard</vt:lpstr>
      <vt:lpstr>Co-occurrence Network Construction</vt:lpstr>
      <vt:lpstr>AI Assistant for guiding conclusions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Jan-Willem Lammens</dc:creator>
  <cp:lastModifiedBy>Tomasino, Francesca</cp:lastModifiedBy>
  <cp:revision>40</cp:revision>
  <dcterms:created xsi:type="dcterms:W3CDTF">2019-04-05T03:01:40Z</dcterms:created>
  <dcterms:modified xsi:type="dcterms:W3CDTF">2024-12-09T20:48:12Z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55D5DCF0-19C2-4E12-A939-1AC9BB5EC430</vt:lpwstr>
  </property>
  <property fmtid="{D5CDD505-2E9C-101B-9397-08002B2CF9AE}" pid="3" name="ArticulatePath">
    <vt:lpwstr>https://unitednations-my.sharepoint.com/personal/huiwen_tan_un_org/Documents/Desktop/Comm. Package 2022/DPIDG Powerpoint Template</vt:lpwstr>
  </property>
  <property fmtid="{D5CDD505-2E9C-101B-9397-08002B2CF9AE}" pid="4" name="ContentTypeId">
    <vt:lpwstr>0x010100CA379C39721F744481AC5EFF9B1DC798</vt:lpwstr>
  </property>
</Properties>
</file>