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8" r:id="rId5"/>
    <p:sldId id="269" r:id="rId6"/>
    <p:sldId id="266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FB75-9D18-4BD5-BB0E-1405169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4404-3100-46B0-87EF-D5EA07BA75ED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B521CF-8758-FBC8-83F0-945CB0FB1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building with columns and a blue sky&#10;&#10;AI-generated content may be incorrect.">
            <a:extLst>
              <a:ext uri="{FF2B5EF4-FFF2-40B4-BE49-F238E27FC236}">
                <a16:creationId xmlns:a16="http://schemas.microsoft.com/office/drawing/2014/main" id="{F8ACCC8F-73F0-4F27-3753-A338871A85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9" y="-10484"/>
            <a:ext cx="12210638" cy="6868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87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8D6B5-69F1-2A01-6816-3E7B1A2EB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558C19-3C99-9750-3B58-A36866336500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4110E3-C837-833D-8FCA-D7CE7E0D2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10FC23-C4E6-BD60-3D8A-2244986245E3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7891C9E-D26D-4961-C52A-169AFBAC9625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48DBB8-6E5B-624D-A8B0-8D7AD54FA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31D679-D11E-DFCF-318A-A7652488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CDDB6-08F2-3F45-A2AD-C3E4D5340B47}"/>
              </a:ext>
            </a:extLst>
          </p:cNvPr>
          <p:cNvSpPr txBox="1"/>
          <p:nvPr/>
        </p:nvSpPr>
        <p:spPr>
          <a:xfrm>
            <a:off x="599566" y="1470533"/>
            <a:ext cx="987728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000" b="1" dirty="0"/>
              <a:t>Three Blueprints for Impact</a:t>
            </a:r>
            <a:endParaRPr lang="en-US" sz="5000" dirty="0"/>
          </a:p>
          <a:p>
            <a:endParaRPr lang="en-US" sz="4000" dirty="0"/>
          </a:p>
          <a:p>
            <a:r>
              <a:rPr lang="en-US" sz="4000" dirty="0"/>
              <a:t>Adaptable Case Studies in </a:t>
            </a:r>
            <a:r>
              <a:rPr lang="en-US" sz="4000" b="1" dirty="0">
                <a:solidFill>
                  <a:srgbClr val="FF0000"/>
                </a:solidFill>
              </a:rPr>
              <a:t>Social Services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92D050"/>
                </a:solidFill>
              </a:rPr>
              <a:t>Infrastructure</a:t>
            </a:r>
            <a:r>
              <a:rPr lang="en-US" sz="4000" dirty="0"/>
              <a:t>, and </a:t>
            </a:r>
            <a:r>
              <a:rPr lang="en-US" sz="4000" b="1" dirty="0">
                <a:solidFill>
                  <a:srgbClr val="00B0F0"/>
                </a:solidFill>
              </a:rPr>
              <a:t>Citizen Engagement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30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B60C-003D-F050-D978-E935D0C7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DDD837-0BD0-73B3-87FF-A9E590FD2305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446810-0D3F-FA87-8837-2A0E17958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7DD778-8EBA-A96E-5455-3210FC86F30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91443C-72F6-06C6-74AB-58D32B3376E9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A7B9ED-0CD7-3130-721E-8B206832F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DC8676-E1EA-F6C1-447A-2A5EF1CD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51994-027A-B53F-A623-C4C5E10CFAC0}"/>
              </a:ext>
            </a:extLst>
          </p:cNvPr>
          <p:cNvSpPr txBox="1"/>
          <p:nvPr/>
        </p:nvSpPr>
        <p:spPr>
          <a:xfrm>
            <a:off x="599566" y="1350287"/>
            <a:ext cx="10754234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>
                <a:solidFill>
                  <a:srgbClr val="00B0F0"/>
                </a:solidFill>
              </a:rPr>
              <a:t>AI regulation as of 2015</a:t>
            </a:r>
          </a:p>
          <a:p>
            <a:pPr>
              <a:buNone/>
            </a:pPr>
            <a:r>
              <a:rPr lang="en-US" sz="3000" b="1" dirty="0"/>
              <a:t>Current Approaches</a:t>
            </a:r>
            <a:endParaRPr lang="en-US" b="1" dirty="0"/>
          </a:p>
          <a:p>
            <a:endParaRPr lang="en-US" b="1" dirty="0"/>
          </a:p>
          <a:p>
            <a:r>
              <a:rPr lang="en-US" sz="1500" b="1" dirty="0"/>
              <a:t>European Union:</a:t>
            </a:r>
            <a:r>
              <a:rPr lang="en-US" sz="1500" dirty="0"/>
              <a:t> The EU uses the binding, risk-based AI Act to protect fundamental rights, setting a comprehensive legal standard with global reach.   </a:t>
            </a:r>
          </a:p>
          <a:p>
            <a:endParaRPr lang="en-US" sz="1500" dirty="0"/>
          </a:p>
          <a:p>
            <a:r>
              <a:rPr lang="en-US" sz="1500" b="1" dirty="0"/>
              <a:t>United States:</a:t>
            </a:r>
            <a:r>
              <a:rPr lang="en-US" sz="1500" dirty="0"/>
              <a:t> The US prioritizes innovation and national security through voluntary frameworks (NIST AI RMF) and politically contingent Executive Orders, avoiding comprehensive legislation.   </a:t>
            </a:r>
          </a:p>
          <a:p>
            <a:endParaRPr lang="en-US" sz="1500" dirty="0"/>
          </a:p>
          <a:p>
            <a:r>
              <a:rPr lang="en-US" sz="1500" b="1" dirty="0"/>
              <a:t>United Kingdom:</a:t>
            </a:r>
            <a:r>
              <a:rPr lang="en-US" sz="1500" dirty="0"/>
              <a:t> The UK pursues a "pro-innovation" third way, empowering existing regulators with principles-based guidelines instead of creating a new, overarching AI law.   </a:t>
            </a:r>
          </a:p>
          <a:p>
            <a:endParaRPr lang="en-US" sz="1500" dirty="0"/>
          </a:p>
          <a:p>
            <a:r>
              <a:rPr lang="en-US" sz="1500" b="1" dirty="0"/>
              <a:t>China:</a:t>
            </a:r>
            <a:r>
              <a:rPr lang="en-US" sz="1500" dirty="0"/>
              <a:t> China implements targeted, binding regulations for specific AI applications to ensure state control and social stability, using tools like a mandatory algorithm registry.   </a:t>
            </a:r>
          </a:p>
          <a:p>
            <a:endParaRPr lang="en-US" sz="1500" dirty="0"/>
          </a:p>
          <a:p>
            <a:r>
              <a:rPr lang="en-US" sz="1500" b="1" dirty="0"/>
              <a:t>Canada:</a:t>
            </a:r>
            <a:r>
              <a:rPr lang="en-US" sz="1500" dirty="0"/>
              <a:t> Canada's proposed Artificial Intelligence and Data Act (AIDA) aims for an EU-style risk-based approach but has been stalled by criticism over its scope and development process.   </a:t>
            </a:r>
          </a:p>
          <a:p>
            <a:r>
              <a:rPr lang="en-US" sz="1500" dirty="0"/>
              <a:t>Sources and related content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57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6EAD5-4553-0676-D1F6-22E09CF7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505B84-36FB-03BA-33ED-B2B82EA8795C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DB40A2-1775-AAE5-328B-263936190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D4B45-2672-4227-66F8-917CA2C3E0D4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ACC2327-F46F-C7FE-31E1-827AB3A76679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DD256C4-EA9A-FBE8-B9E0-5C0D43248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16B57B-6BEB-2F4F-344B-420D4B78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739DC-B6B0-D1F1-06BB-07325C9E3E56}"/>
              </a:ext>
            </a:extLst>
          </p:cNvPr>
          <p:cNvSpPr txBox="1"/>
          <p:nvPr/>
        </p:nvSpPr>
        <p:spPr>
          <a:xfrm>
            <a:off x="599566" y="1350287"/>
            <a:ext cx="1075423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>
                <a:solidFill>
                  <a:srgbClr val="00B0F0"/>
                </a:solidFill>
              </a:rPr>
              <a:t>Case Study #1</a:t>
            </a:r>
          </a:p>
          <a:p>
            <a:pPr>
              <a:buNone/>
            </a:pPr>
            <a:r>
              <a:rPr lang="en-US" sz="3000" b="1" dirty="0"/>
              <a:t>Reimagining Citizen Services (Canada)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Problem</a:t>
            </a:r>
            <a:r>
              <a:rPr lang="en-US" dirty="0"/>
              <a:t>: Farmers struggled to find information on 400+ support programs scattered across a complex government website.   </a:t>
            </a:r>
          </a:p>
          <a:p>
            <a:endParaRPr lang="en-US" b="1" dirty="0"/>
          </a:p>
          <a:p>
            <a:r>
              <a:rPr lang="en-US" b="1" dirty="0"/>
              <a:t>AI Solution: </a:t>
            </a:r>
            <a:r>
              <a:rPr lang="en-US" dirty="0"/>
              <a:t>"</a:t>
            </a:r>
            <a:r>
              <a:rPr lang="en-US" dirty="0" err="1"/>
              <a:t>AgPal</a:t>
            </a:r>
            <a:r>
              <a:rPr lang="en-US" dirty="0"/>
              <a:t> Chat," a generative AI chatbot that provides conversational search.   </a:t>
            </a:r>
          </a:p>
          <a:p>
            <a:endParaRPr lang="en-US" dirty="0"/>
          </a:p>
          <a:p>
            <a:r>
              <a:rPr lang="en-US" b="1" dirty="0"/>
              <a:t>How it Worked: </a:t>
            </a:r>
            <a:r>
              <a:rPr lang="en-US" dirty="0"/>
              <a:t>The AI is "grounded" on the official website, meaning it only uses that content to provide accurate answers. It understands natural language questions, synthesizes a summary, and provides direct links to the source.   </a:t>
            </a:r>
          </a:p>
          <a:p>
            <a:endParaRPr lang="en-US" b="1" dirty="0"/>
          </a:p>
          <a:p>
            <a:r>
              <a:rPr lang="en-US" b="1" dirty="0"/>
              <a:t>Impact &amp; Adaptability: </a:t>
            </a:r>
            <a:r>
              <a:rPr lang="en-US" dirty="0"/>
              <a:t>Gives farmers 24/7 access to vital information. It is built with privacy-by-design to protect user data. This is a highly adaptable model for any agency wanting to make its website more user-friendly.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1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F62B3-C7B5-8E88-9320-1440A44B5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DB5FE1-BE2C-10D0-0408-3F565C634858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FFCC5D-FCF6-3B81-12B4-F7AC7E5DC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89A177-F0B7-28C0-26AC-F3AABB65FFF4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721D8BD-C8FC-1A12-5F51-23BDB2C7F42F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8EED6F-8EFB-23D2-4F5D-F5BE2A22A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A0317-2455-BE28-441A-17DC0438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3B1A8-C69F-5A2E-E642-0682BDBA25C4}"/>
              </a:ext>
            </a:extLst>
          </p:cNvPr>
          <p:cNvSpPr txBox="1"/>
          <p:nvPr/>
        </p:nvSpPr>
        <p:spPr>
          <a:xfrm>
            <a:off x="599566" y="1350287"/>
            <a:ext cx="1075423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>
                <a:solidFill>
                  <a:srgbClr val="00B0F0"/>
                </a:solidFill>
              </a:rPr>
              <a:t>Case Study #2</a:t>
            </a:r>
          </a:p>
          <a:p>
            <a:pPr>
              <a:buNone/>
            </a:pPr>
            <a:r>
              <a:rPr lang="en-US" sz="3000" b="1" dirty="0"/>
              <a:t>Intelligent Infrastructure Management (Singapore)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Problem: </a:t>
            </a:r>
            <a:r>
              <a:rPr lang="en-US" dirty="0"/>
              <a:t>Manual road inspections were slow, expensive, and only fixed defects after they became a problem. </a:t>
            </a:r>
          </a:p>
          <a:p>
            <a:r>
              <a:rPr lang="en-US" b="1" dirty="0"/>
              <a:t>  </a:t>
            </a:r>
          </a:p>
          <a:p>
            <a:r>
              <a:rPr lang="en-US" b="1" dirty="0"/>
              <a:t>AI Solution: </a:t>
            </a:r>
            <a:r>
              <a:rPr lang="en-US" dirty="0"/>
              <a:t>An AI-powered "digital twin" of the road network enables predictive maintenance.   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/>
              <a:t>How it Worked: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Computer Vision AI </a:t>
            </a:r>
            <a:r>
              <a:rPr lang="en-US" dirty="0"/>
              <a:t>analyzes video from vehicle-mounted cameras to automatically detect and map road defects like potholes and cracks. 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Predictive AI </a:t>
            </a:r>
            <a:r>
              <a:rPr lang="en-US" dirty="0"/>
              <a:t>then forecasts future road decay based on defect data, traffic, and weather.   </a:t>
            </a:r>
          </a:p>
          <a:p>
            <a:endParaRPr lang="en-US" b="1" dirty="0"/>
          </a:p>
          <a:p>
            <a:r>
              <a:rPr lang="en-US" b="1" dirty="0"/>
              <a:t>Impact &amp; Adaptability</a:t>
            </a:r>
            <a:r>
              <a:rPr lang="en-US" dirty="0"/>
              <a:t>: Shifts from reactive repairs to proactive maintenance, saving money and improving safety. The core method is adaptable using simple vehicle cameras, even smartphones.  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3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C486-EFD2-4F91-7482-A6ED9063A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7F1869-D1BF-D2EC-F220-9E13C8486A88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98F1AB-0E5A-DA79-330F-FB9F76D2F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A4B184-1D40-F78B-626D-E62358084174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7B29610-4AC2-D0D1-D67F-DC47D5201114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9D89AD9-0E79-CD46-4FCD-22385CFCD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87A8C-D9A1-8CA3-FB44-5735C070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A5D63-0682-C11E-C0D9-0C7149C23750}"/>
              </a:ext>
            </a:extLst>
          </p:cNvPr>
          <p:cNvSpPr txBox="1"/>
          <p:nvPr/>
        </p:nvSpPr>
        <p:spPr>
          <a:xfrm>
            <a:off x="599566" y="1350287"/>
            <a:ext cx="1075423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dirty="0">
                <a:solidFill>
                  <a:srgbClr val="00B0F0"/>
                </a:solidFill>
              </a:rPr>
              <a:t>Case Study #3</a:t>
            </a:r>
          </a:p>
          <a:p>
            <a:pPr>
              <a:buNone/>
            </a:pPr>
            <a:r>
              <a:rPr lang="en-US" sz="3000" b="1" dirty="0"/>
              <a:t>Predictive Aid &amp; Social Protection (Togo)</a:t>
            </a:r>
            <a:endParaRPr lang="en-US" sz="3000" dirty="0"/>
          </a:p>
          <a:p>
            <a:endParaRPr lang="en-US" b="1" dirty="0"/>
          </a:p>
          <a:p>
            <a:r>
              <a:rPr lang="en-US" b="1" dirty="0"/>
              <a:t>Problem: </a:t>
            </a:r>
            <a:r>
              <a:rPr lang="en-US" dirty="0"/>
              <a:t>Needed to rapidly deliver COVID-19 aid to the poorest citizens without a national income database.</a:t>
            </a:r>
          </a:p>
          <a:p>
            <a:r>
              <a:rPr lang="en-US" b="1" dirty="0"/>
              <a:t>   </a:t>
            </a:r>
          </a:p>
          <a:p>
            <a:r>
              <a:rPr lang="en-US" b="1" dirty="0"/>
              <a:t>AI Solution</a:t>
            </a:r>
            <a:r>
              <a:rPr lang="en-US" dirty="0"/>
              <a:t>: A machine learning model created a high-resolution "poverty map" using non-traditional data to predict wealth.   </a:t>
            </a:r>
          </a:p>
          <a:p>
            <a:endParaRPr lang="en-US" b="1" dirty="0"/>
          </a:p>
          <a:p>
            <a:r>
              <a:rPr lang="en-US" b="1" dirty="0"/>
              <a:t>How it Worked</a:t>
            </a:r>
            <a:r>
              <a:rPr lang="en-US" dirty="0"/>
              <a:t>: The AI analyzed satellite imagery (e.g., roofing materials) and anonymized mobile phone data (e.g., call patterns) to identify the poorest households.   </a:t>
            </a:r>
          </a:p>
          <a:p>
            <a:endParaRPr lang="en-US" b="1" dirty="0"/>
          </a:p>
          <a:p>
            <a:r>
              <a:rPr lang="en-US" b="1" dirty="0"/>
              <a:t>Impact &amp; Adaptability</a:t>
            </a:r>
            <a:r>
              <a:rPr lang="en-US" dirty="0"/>
              <a:t>: Aid was targeted and delivered quickly via mobile money. This model is highly adaptable for Africa, leveraging widespread mobile and satellite data.  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547</Words>
  <Application>Microsoft Macintosh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Gregory McGann</cp:lastModifiedBy>
  <cp:revision>37</cp:revision>
  <dcterms:created xsi:type="dcterms:W3CDTF">2019-04-05T03:01:40Z</dcterms:created>
  <dcterms:modified xsi:type="dcterms:W3CDTF">2025-06-21T18:50:07Z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55D5DCF0-19C2-4E12-A939-1AC9BB5EC430</vt:lpwstr>
  </property>
  <property fmtid="{D5CDD505-2E9C-101B-9397-08002B2CF9AE}" pid="3" name="ArticulatePath">
    <vt:lpwstr>https://unitednations-my.sharepoint.com/personal/huiwen_tan_un_org/Documents/Desktop/Comm. Package 2022/DPIDG Powerpoint Template</vt:lpwstr>
  </property>
</Properties>
</file>