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  <p:sldMasterId id="2147483724" r:id="rId3"/>
    <p:sldMasterId id="2147483745" r:id="rId4"/>
    <p:sldMasterId id="2147483761" r:id="rId5"/>
  </p:sldMasterIdLst>
  <p:notesMasterIdLst>
    <p:notesMasterId r:id="rId20"/>
  </p:notesMasterIdLst>
  <p:sldIdLst>
    <p:sldId id="1980" r:id="rId6"/>
    <p:sldId id="280" r:id="rId7"/>
    <p:sldId id="1732" r:id="rId8"/>
    <p:sldId id="1954" r:id="rId9"/>
    <p:sldId id="1956" r:id="rId10"/>
    <p:sldId id="2013" r:id="rId11"/>
    <p:sldId id="2014" r:id="rId12"/>
    <p:sldId id="2015" r:id="rId13"/>
    <p:sldId id="2017" r:id="rId14"/>
    <p:sldId id="2018" r:id="rId15"/>
    <p:sldId id="1571" r:id="rId16"/>
    <p:sldId id="1711" r:id="rId17"/>
    <p:sldId id="796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F71CA-D364-4141-B97F-5DC3A5D5284D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04896-AEF0-E845-AB97-AB598997A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4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5" name="Google Shape;985;p4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>
              <a:buSzPts val="1100"/>
            </a:pPr>
            <a:r>
              <a:rPr lang="en-GB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will now begin the Session on building the Foundations to Cultivate Systems Thinking, Foresight and Innovation in Public Sector Leadership. </a:t>
            </a:r>
          </a:p>
          <a:p>
            <a:pPr>
              <a:buSzPts val="1100"/>
            </a:pPr>
            <a:r>
              <a:rPr lang="en-GB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would like to welcome our speakers, </a:t>
            </a:r>
          </a:p>
          <a:p>
            <a:pPr>
              <a:buSzPts val="1100"/>
            </a:pPr>
            <a:endParaRPr lang="en-GB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1100"/>
            </a:pPr>
            <a:r>
              <a:rPr lang="nl-NL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Ms. Nosipho Dhladhla, Information Management Officer, Division for Public Institutions and Digital Government (DPIDG), United Nations Department of Economic and Social Affairs (UNDESA)</a:t>
            </a:r>
            <a:endParaRPr lang="nl-NL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1100"/>
            </a:pPr>
            <a:r>
              <a:rPr lang="nl-NL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Ms. Veronique Edith D Verbruggen, </a:t>
            </a:r>
            <a:r>
              <a:rPr lang="nl-NL" err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</a:t>
            </a:r>
            <a:r>
              <a:rPr lang="nl-NL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UNDESA  [</a:t>
            </a:r>
            <a:r>
              <a:rPr lang="nl-NL" err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nl-NL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nl-NL" err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</a:t>
            </a:r>
            <a:r>
              <a:rPr lang="nl-NL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present via video </a:t>
            </a:r>
            <a:r>
              <a:rPr lang="nl-NL" err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message</a:t>
            </a:r>
            <a:r>
              <a:rPr lang="nl-NL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</a:p>
          <a:p>
            <a:pPr>
              <a:buSzPts val="1100"/>
            </a:pPr>
            <a:r>
              <a:rPr lang="en-US" sz="1800">
                <a:solidFill>
                  <a:srgbClr val="2440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Mr. Donghyun Park, Economic Adviser from the Asian Development Bank</a:t>
            </a:r>
          </a:p>
          <a:p>
            <a:pPr>
              <a:buSzPts val="1100"/>
            </a:pPr>
            <a:r>
              <a:rPr lang="en-US" sz="1800">
                <a:solidFill>
                  <a:srgbClr val="244061"/>
                </a:solidFill>
                <a:effectLst/>
                <a:latin typeface="Calibri" panose="020F050202020403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- </a:t>
            </a:r>
            <a:r>
              <a:rPr lang="en-US" sz="1800">
                <a:solidFill>
                  <a:srgbClr val="24406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Ecuador:  </a:t>
            </a:r>
            <a:r>
              <a:rPr lang="en-US" sz="1800" err="1">
                <a:solidFill>
                  <a:srgbClr val="24406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Manabi</a:t>
            </a:r>
            <a:r>
              <a:rPr lang="en-US" sz="1800">
                <a:solidFill>
                  <a:srgbClr val="24406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2030 Collaborative Innovation, Provincial Government of </a:t>
            </a:r>
            <a:r>
              <a:rPr lang="en-US" sz="1800" err="1">
                <a:solidFill>
                  <a:srgbClr val="24406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Manabi</a:t>
            </a:r>
            <a:r>
              <a:rPr lang="en-US" sz="1800">
                <a:solidFill>
                  <a:srgbClr val="24406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2024 UNPSA Winner </a:t>
            </a:r>
          </a:p>
          <a:p>
            <a:pPr>
              <a:buSzPts val="1100"/>
            </a:pPr>
            <a:endParaRPr lang="en-US" sz="1800">
              <a:solidFill>
                <a:srgbClr val="244061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  <a:p>
            <a:pPr>
              <a:buSzPts val="1100"/>
            </a:pPr>
            <a:endParaRPr lang="en-GB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1100"/>
            </a:pPr>
            <a:r>
              <a:rPr lang="en-GB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first presentation for this session will be on changing mindsets, which is based on the publication on the same topic led by my colleague Adriana Alberti.</a:t>
            </a:r>
          </a:p>
          <a:p>
            <a:pPr>
              <a:buSzPts val="1100"/>
            </a:pPr>
            <a:endParaRPr lang="en-GB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1100"/>
            </a:pPr>
            <a:r>
              <a:rPr lang="en-GB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[you then move to the presentation]</a:t>
            </a:r>
          </a:p>
          <a:p>
            <a:pPr>
              <a:buSzPts val="11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893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Emphasize the </a:t>
            </a:r>
            <a:r>
              <a:rPr lang="en-US" b="1"/>
              <a:t>different</a:t>
            </a:r>
            <a:r>
              <a:rPr lang="en-US"/>
              <a:t> speeds of countries’ adoption of digital technologies</a:t>
            </a:r>
            <a:r>
              <a:rPr lang="en-US" baseline="0"/>
              <a:t> and that some countries are struggling to integrate them and reap the benefits.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32092-6271-034C-A373-FC28AFF6325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872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Access: the importance of expanding coverage or enhancement of quality service delivery – especially to vulnerable groups</a:t>
            </a:r>
          </a:p>
          <a:p>
            <a:pPr marL="228600" indent="-228600">
              <a:buAutoNum type="arabicPeriod"/>
            </a:pPr>
            <a:r>
              <a:rPr lang="en-US"/>
              <a:t>Quality: High-quality service delivery includes – but is not limited to: </a:t>
            </a:r>
          </a:p>
          <a:p>
            <a:pPr marL="685800" lvl="1" indent="-228600">
              <a:buAutoNum type="arabicPeriod"/>
            </a:pPr>
            <a:r>
              <a:rPr lang="en-US"/>
              <a:t>excellence of services offered </a:t>
            </a:r>
          </a:p>
          <a:p>
            <a:pPr marL="685800" lvl="1" indent="-228600">
              <a:buAutoNum type="arabicPeriod"/>
            </a:pPr>
            <a:r>
              <a:rPr lang="en-US"/>
              <a:t>availability of quality government services at times and in ways that are convenient to the public </a:t>
            </a:r>
          </a:p>
          <a:p>
            <a:pPr marL="685800" lvl="1" indent="-228600">
              <a:buAutoNum type="arabicPeriod"/>
            </a:pPr>
            <a:r>
              <a:rPr lang="en-US"/>
              <a:t>speedy processing of applications or claims </a:t>
            </a:r>
          </a:p>
          <a:p>
            <a:pPr marL="685800" lvl="1" indent="-228600">
              <a:buAutoNum type="arabicPeriod"/>
            </a:pPr>
            <a:r>
              <a:rPr lang="en-US"/>
              <a:t>reduction in the amount of paperwork and other activities people must perform to demonstrate compliance with clearly written government regulations</a:t>
            </a:r>
          </a:p>
          <a:p>
            <a:pPr marL="228600" indent="-228600">
              <a:buAutoNum type="arabicPeriod"/>
            </a:pPr>
            <a:r>
              <a:rPr lang="en-US"/>
              <a:t>Inclusion and Responsiveness: It is not enough to offer standard delivery of public services if the vulnerable, including the poor, remain ignored</a:t>
            </a:r>
          </a:p>
          <a:p>
            <a:pPr marL="457200" lvl="1" indent="0">
              <a:buNone/>
            </a:pPr>
            <a:r>
              <a:rPr lang="en-US"/>
              <a:t>Disaggregated data is vital to understand the needs of the vulnerable groups and deliver services that are needed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/>
              <a:t>People-driven and personalized services: Utilizing proven mechanisms to collect feedback to help engage them in the delivery of services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/>
              <a:t>Transparency and accountability of service delivery: Ensure transparency in service delivery and accountability to ensure that resources are going to the most vulnerable groups </a:t>
            </a:r>
          </a:p>
          <a:p>
            <a:pPr marL="228600" indent="-228600"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32092-6271-034C-A373-FC28AFF6325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78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32092-6271-034C-A373-FC28AFF6325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73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8B998-C39C-4FCC-A7A4-C041EACB4F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35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Innovation is linked to CREATIVITY: imagining something NEW and Making it happen – CREATIVITY IS ACTION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/>
              <a:t>Emphasize creativity is not only imagination but also ACTION.</a:t>
            </a:r>
            <a:endParaRPr lang="en-US" b="1"/>
          </a:p>
          <a:p>
            <a:endParaRPr lang="en-US"/>
          </a:p>
          <a:p>
            <a:r>
              <a:rPr lang="en-US"/>
              <a:t>Note that</a:t>
            </a:r>
          </a:p>
          <a:p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Many technologies (applications of know-how,</a:t>
            </a:r>
            <a:r>
              <a:rPr lang="en-US" baseline="0"/>
              <a:t> software and materials) are included in the definition of “digital”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The change in work and value delivery are substantial, not marginal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The boosts in efficiency and value can be significant if implementation is good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32092-6271-034C-A373-FC28AFF6325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292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 Innovation Mindset requires Experimentation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 </a:t>
            </a:r>
            <a:endParaRPr lang="en-US">
              <a:latin typeface="Arial"/>
              <a:cs typeface="Arial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32092-6271-034C-A373-FC28AFF6325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226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6E64B94F-8E50-421E-9891-AF4A102357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 is important to emphasize all these points, paraphrased below:</a:t>
            </a:r>
            <a:r>
              <a:rPr lang="en-US" sz="1800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Collaboration</a:t>
            </a:r>
            <a:r>
              <a:rPr lang="en-US" sz="1800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User/stakeholder-centricity</a:t>
            </a:r>
            <a:r>
              <a:rPr lang="en-US" sz="1800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Simple, easily usable tools</a:t>
            </a:r>
            <a:r>
              <a:rPr lang="en-US" sz="1800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Trying things out practically</a:t>
            </a:r>
            <a:r>
              <a:rPr lang="en-US" sz="1800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Failing frequently and moving on</a:t>
            </a:r>
            <a:r>
              <a:rPr lang="en-US" sz="1800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Public Private People Partnerships </a:t>
            </a:r>
            <a:endParaRPr lang="en-US" sz="1800" b="0" i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err="1"/>
              <a:t>Exercise</a:t>
            </a:r>
            <a:r>
              <a:rPr lang="es-419"/>
              <a:t> </a:t>
            </a:r>
            <a:r>
              <a:rPr lang="es-419" err="1"/>
              <a:t>to</a:t>
            </a:r>
            <a:r>
              <a:rPr lang="es-419"/>
              <a:t> </a:t>
            </a:r>
            <a:r>
              <a:rPr lang="es-419" err="1"/>
              <a:t>discuss</a:t>
            </a:r>
            <a:r>
              <a:rPr lang="es-419"/>
              <a:t> the first challenge of innovation: Resistance to Change.</a:t>
            </a:r>
            <a:endParaRPr lang="en-US"/>
          </a:p>
          <a:p>
            <a:r>
              <a:rPr lang="es-419"/>
              <a:t> </a:t>
            </a:r>
            <a:endParaRPr lang="es-419">
              <a:ea typeface="Calibri"/>
              <a:cs typeface="Calibri"/>
            </a:endParaRPr>
          </a:p>
          <a:p>
            <a:r>
              <a:rPr lang="es-419" err="1"/>
              <a:t>Instructions</a:t>
            </a:r>
            <a:r>
              <a:rPr lang="es-419"/>
              <a:t>:</a:t>
            </a:r>
          </a:p>
          <a:p>
            <a:r>
              <a:rPr lang="es-419"/>
              <a:t> </a:t>
            </a:r>
            <a:endParaRPr lang="es-419">
              <a:ea typeface="Calibri"/>
              <a:cs typeface="Calibri"/>
            </a:endParaRPr>
          </a:p>
          <a:p>
            <a:r>
              <a:rPr lang="es-419"/>
              <a:t>1. Tell </a:t>
            </a:r>
            <a:r>
              <a:rPr lang="es-419" err="1"/>
              <a:t>participants</a:t>
            </a:r>
            <a:r>
              <a:rPr lang="es-419"/>
              <a:t> </a:t>
            </a:r>
            <a:r>
              <a:rPr lang="es-419" err="1"/>
              <a:t>to</a:t>
            </a:r>
            <a:r>
              <a:rPr lang="es-419"/>
              <a:t> </a:t>
            </a:r>
            <a:r>
              <a:rPr lang="es-419" err="1"/>
              <a:t>draw</a:t>
            </a:r>
            <a:r>
              <a:rPr lang="es-419"/>
              <a:t> 9 </a:t>
            </a:r>
            <a:r>
              <a:rPr lang="es-419" err="1"/>
              <a:t>points</a:t>
            </a:r>
            <a:r>
              <a:rPr lang="es-419"/>
              <a:t> </a:t>
            </a:r>
            <a:r>
              <a:rPr lang="es-419" err="1"/>
              <a:t>on</a:t>
            </a:r>
            <a:r>
              <a:rPr lang="es-419"/>
              <a:t> a </a:t>
            </a:r>
            <a:r>
              <a:rPr lang="es-419" err="1"/>
              <a:t>sheet</a:t>
            </a:r>
            <a:r>
              <a:rPr lang="es-419"/>
              <a:t> </a:t>
            </a:r>
            <a:r>
              <a:rPr lang="es-419" err="1"/>
              <a:t>of</a:t>
            </a:r>
            <a:r>
              <a:rPr lang="es-419"/>
              <a:t> </a:t>
            </a:r>
            <a:r>
              <a:rPr lang="es-419" err="1"/>
              <a:t>paper</a:t>
            </a:r>
            <a:r>
              <a:rPr lang="es-419"/>
              <a:t> </a:t>
            </a:r>
            <a:r>
              <a:rPr lang="es-419" err="1"/>
              <a:t>organized</a:t>
            </a:r>
            <a:r>
              <a:rPr lang="es-419"/>
              <a:t> in </a:t>
            </a:r>
            <a:r>
              <a:rPr lang="es-419" err="1"/>
              <a:t>the</a:t>
            </a:r>
            <a:r>
              <a:rPr lang="es-419"/>
              <a:t> </a:t>
            </a:r>
            <a:r>
              <a:rPr lang="es-419" err="1"/>
              <a:t>way</a:t>
            </a:r>
            <a:r>
              <a:rPr lang="es-419"/>
              <a:t> </a:t>
            </a:r>
            <a:r>
              <a:rPr lang="es-419" err="1"/>
              <a:t>they</a:t>
            </a:r>
            <a:r>
              <a:rPr lang="es-419"/>
              <a:t> </a:t>
            </a:r>
            <a:r>
              <a:rPr lang="es-419" err="1"/>
              <a:t>appear</a:t>
            </a:r>
            <a:r>
              <a:rPr lang="es-419"/>
              <a:t> </a:t>
            </a:r>
            <a:r>
              <a:rPr lang="es-419" err="1"/>
              <a:t>on</a:t>
            </a:r>
            <a:r>
              <a:rPr lang="es-419"/>
              <a:t> </a:t>
            </a:r>
            <a:r>
              <a:rPr lang="es-419" err="1"/>
              <a:t>the</a:t>
            </a:r>
            <a:r>
              <a:rPr lang="es-419"/>
              <a:t> </a:t>
            </a:r>
            <a:r>
              <a:rPr lang="es-419" err="1"/>
              <a:t>slide</a:t>
            </a:r>
            <a:r>
              <a:rPr lang="es-419"/>
              <a:t>.</a:t>
            </a:r>
            <a:endParaRPr lang="es-419">
              <a:ea typeface="Calibri"/>
              <a:cs typeface="Calibri"/>
            </a:endParaRPr>
          </a:p>
          <a:p>
            <a:r>
              <a:rPr lang="es-419"/>
              <a:t> 2. Tell </a:t>
            </a:r>
            <a:r>
              <a:rPr lang="es-419" err="1"/>
              <a:t>them</a:t>
            </a:r>
            <a:r>
              <a:rPr lang="es-419"/>
              <a:t> </a:t>
            </a:r>
            <a:r>
              <a:rPr lang="es-419" err="1"/>
              <a:t>to</a:t>
            </a:r>
            <a:r>
              <a:rPr lang="es-419"/>
              <a:t> </a:t>
            </a:r>
            <a:r>
              <a:rPr lang="es-419" err="1"/>
              <a:t>join</a:t>
            </a:r>
            <a:r>
              <a:rPr lang="es-419"/>
              <a:t> </a:t>
            </a:r>
            <a:r>
              <a:rPr lang="es-419" err="1"/>
              <a:t>the</a:t>
            </a:r>
            <a:r>
              <a:rPr lang="es-419"/>
              <a:t> 9 </a:t>
            </a:r>
            <a:r>
              <a:rPr lang="es-419" err="1"/>
              <a:t>points</a:t>
            </a:r>
            <a:r>
              <a:rPr lang="es-419"/>
              <a:t> </a:t>
            </a:r>
            <a:r>
              <a:rPr lang="es-419" err="1"/>
              <a:t>using</a:t>
            </a:r>
            <a:r>
              <a:rPr lang="es-419"/>
              <a:t> </a:t>
            </a:r>
            <a:r>
              <a:rPr lang="es-419" err="1"/>
              <a:t>only</a:t>
            </a:r>
            <a:r>
              <a:rPr lang="es-419"/>
              <a:t> 4 linear </a:t>
            </a:r>
            <a:r>
              <a:rPr lang="es-419" err="1"/>
              <a:t>strokes</a:t>
            </a:r>
            <a:r>
              <a:rPr lang="es-419"/>
              <a:t> </a:t>
            </a:r>
            <a:r>
              <a:rPr lang="es-419" err="1"/>
              <a:t>without</a:t>
            </a:r>
            <a:r>
              <a:rPr lang="es-419"/>
              <a:t> lifting </a:t>
            </a:r>
            <a:r>
              <a:rPr lang="es-419" err="1"/>
              <a:t>the</a:t>
            </a:r>
            <a:r>
              <a:rPr lang="es-419"/>
              <a:t> </a:t>
            </a:r>
            <a:r>
              <a:rPr lang="es-419" err="1"/>
              <a:t>pencil</a:t>
            </a:r>
            <a:r>
              <a:rPr lang="es-419"/>
              <a:t> </a:t>
            </a:r>
            <a:r>
              <a:rPr lang="es-419" err="1"/>
              <a:t>from</a:t>
            </a:r>
            <a:r>
              <a:rPr lang="es-419"/>
              <a:t> </a:t>
            </a:r>
            <a:r>
              <a:rPr lang="es-419" err="1"/>
              <a:t>the</a:t>
            </a:r>
            <a:r>
              <a:rPr lang="es-419"/>
              <a:t> </a:t>
            </a:r>
            <a:r>
              <a:rPr lang="es-419" err="1"/>
              <a:t>paper</a:t>
            </a:r>
            <a:r>
              <a:rPr lang="es-419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AB823-7E85-4827-BB68-72707FEAD6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448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9C9BA-CAC6-404B-951B-397C33A282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68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8ec391e8a9_0_2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8ec391e8a9_0_2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The growth and fixed mindset is a term coined by </a:t>
            </a:r>
            <a:r>
              <a:rPr lang="en-GB">
                <a:solidFill>
                  <a:srgbClr val="4D515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psychologist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 Carol Dweck. In her book ‘ Mindset - changing the way you think to fulfil your potential’ , Dweck details the importance of people (from students to CEOs) having a growth mindset.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Century Gothic"/>
                <a:ea typeface="Century Gothic"/>
                <a:cs typeface="Century Gothic"/>
                <a:sym typeface="Century Gothic"/>
              </a:rPr>
              <a:t>A growth mindset is one that enables people to see opportunities to learn from all situations 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- love challenges, fear not learning, is motivated by self development, and finds lessons and inspiration in the success of others.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Century Gothic"/>
                <a:ea typeface="Century Gothic"/>
                <a:cs typeface="Century Gothic"/>
                <a:sym typeface="Century Gothic"/>
              </a:rPr>
              <a:t>A fixed mindset, on the other hand, is only willing to enter into new and unfamiliar situations and challenges if they believe they will succeed.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 A fixed mindset is values being right and validation, often blaming others and giving up if things don’t go right, and feel threatened and jealous of the success of others.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A growth mindset is better for experimentation. Experiment requires trying new things (even if you are not 100% sure they will work), it requires a curiosity and a motivation to learn what works and what doesn’t.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The growth mindset is sometimes referred to as the learning mindset. The activities today all help support working with a growth mindset.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4750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1" name="Google Shape;661;p7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Features of the Growth Mindset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view you adopt for yourself profoundly affects the way you lead your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fixed mindset encompasses the belief that your qualities are fixed and this creates an urgency to prove yourself over and over.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People in a growth mindset thrive on challenges. They find success in doing learning and improving.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“Everyone is actually a mixture of fixed and growth mindsets, and that mixture continually evolves with experience. A “pure” growth mindset doesn’t exist, which we have to acknowledge in order to attain the benefits we seek.”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i="1"/>
          </a:p>
        </p:txBody>
      </p:sp>
      <p:sp>
        <p:nvSpPr>
          <p:cNvPr id="662" name="Google Shape;662;p7:notes"/>
          <p:cNvSpPr txBox="1">
            <a:spLocks noGrp="1"/>
          </p:cNvSpPr>
          <p:nvPr>
            <p:ph type="sldNum" idx="12"/>
          </p:nvPr>
        </p:nvSpPr>
        <p:spPr>
          <a:xfrm>
            <a:off x="4023092" y="8917423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327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1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877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9E92E-2FE5-4A81-AEE0-20814259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95641-ECCD-4430-9828-22379B1B9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34857-F0D3-494B-9973-51F2B67E8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2790F-667B-4DA5-9D91-2A61C606A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442CCF3A-C71A-40AC-93DD-FE5585F097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12/11/24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96ABB-1E66-401B-8D84-88D36E9B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2957B-F183-4E46-9EDB-5F22EA681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E407593D-9879-45B1-98E7-13E05E1FA4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412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E52A8-E6ED-469C-8110-9A534F038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1C9F5-1573-4F8F-9EE9-DC684ED92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CB205-1264-439C-9BCE-08BED53F2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C04F17-B962-45B9-A0D3-03B968805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B1EFA9-68C8-4F8D-8BD7-A34880CB7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517B0B-5043-44D6-963D-3E586C6A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442CCF3A-C71A-40AC-93DD-FE5585F097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12/11/24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54474B-E478-4B78-A804-C1B32A6A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3A048B-DE97-4FEF-8C9D-751CD0D88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E407593D-9879-45B1-98E7-13E05E1FA4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326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C473C-26C9-4A62-A6E0-126D405D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CFAE1-D484-45FE-8004-F12CEC51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442CCF3A-C71A-40AC-93DD-FE5585F097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12/11/24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18B41-2C94-4B62-A99A-9068547A7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41C30-A32D-40DB-9F91-DA4041C88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E407593D-9879-45B1-98E7-13E05E1FA4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081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F00369-E27C-4401-95EC-53A87BAA1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442CCF3A-C71A-40AC-93DD-FE5585F097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12/11/24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1C623F-A66D-4006-99BD-FD0C6B7D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33C49-152D-4907-802D-A9A65265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E407593D-9879-45B1-98E7-13E05E1FA4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50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A0B44-76C5-4442-B38A-1441FD780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97428-4F63-407E-9C93-77A28710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B1AA1-6C6C-42BD-85AB-195FAC301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08ACFF-5F63-4864-9F75-58D4A768B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442CCF3A-C71A-40AC-93DD-FE5585F097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12/11/24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008F9-C036-4CB4-A257-1E239321F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3BEA1-C0D6-49A9-BADC-9B8B9FDA8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E407593D-9879-45B1-98E7-13E05E1FA4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325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E5EB-D2FB-4929-AEDD-8AB77BA9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7397CB-931F-485B-A16D-717DF03E9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EAC8C2-68D5-41C5-ABF4-CDBA8C12C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49794-B1B6-4A37-9C54-03F190AAB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442CCF3A-C71A-40AC-93DD-FE5585F097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12/11/24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B660F-FF0D-4CF7-8D71-5F464F84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8504B-2D7E-43AF-AE20-E45274CB9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E407593D-9879-45B1-98E7-13E05E1FA4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421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AF937-C76A-4DC7-8B34-3FAC1F93B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C2C21D-80F7-41BF-AD3E-95C089D15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39869-7C4C-471D-892C-C6CB7CE7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442CCF3A-C71A-40AC-93DD-FE5585F097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12/11/24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BC29A-E48D-493B-B42D-329A5D733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1A7A5-E12D-4842-886B-5FF5FBF0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E407593D-9879-45B1-98E7-13E05E1FA4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342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4BE87D-53CA-413F-A321-002A0D040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49CC98-97E0-4F80-BBD3-1F2EEA2E2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CCE78-8B21-48DE-B46C-F6DFC29D7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442CCF3A-C71A-40AC-93DD-FE5585F097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12/11/24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CF1EA-D587-47F5-B817-C38BA940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40D2D-65D5-4353-924E-1E783833A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E407593D-9879-45B1-98E7-13E05E1FA4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0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63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83C98-F910-4358-94F9-40A7B6DCC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06513"/>
            <a:ext cx="12192000" cy="55514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1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 Blank">
  <p:cSld name="3. Blank">
    <p:bg>
      <p:bgPr>
        <a:solidFill>
          <a:srgbClr val="FFFFF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89"/>
          <p:cNvCxnSpPr/>
          <p:nvPr/>
        </p:nvCxnSpPr>
        <p:spPr>
          <a:xfrm>
            <a:off x="240000" y="480000"/>
            <a:ext cx="11700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5" name="Google Shape;15;p89"/>
          <p:cNvCxnSpPr/>
          <p:nvPr/>
        </p:nvCxnSpPr>
        <p:spPr>
          <a:xfrm>
            <a:off x="232367" y="6009600"/>
            <a:ext cx="11700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ot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431581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 Section and description (green)">
  <p:cSld name="4. Section and description (green)">
    <p:bg>
      <p:bgPr>
        <a:solidFill>
          <a:srgbClr val="FFFFFF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5"/>
          <p:cNvSpPr/>
          <p:nvPr/>
        </p:nvSpPr>
        <p:spPr>
          <a:xfrm>
            <a:off x="27011" y="790934"/>
            <a:ext cx="6135600" cy="52186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26" name="Google Shape;26;p95"/>
          <p:cNvCxnSpPr/>
          <p:nvPr/>
        </p:nvCxnSpPr>
        <p:spPr>
          <a:xfrm>
            <a:off x="6099744" y="480000"/>
            <a:ext cx="58412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7" name="Google Shape;27;p95"/>
          <p:cNvCxnSpPr/>
          <p:nvPr/>
        </p:nvCxnSpPr>
        <p:spPr>
          <a:xfrm>
            <a:off x="6095933" y="6009600"/>
            <a:ext cx="58412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8" name="Google Shape;28;p95"/>
          <p:cNvCxnSpPr/>
          <p:nvPr/>
        </p:nvCxnSpPr>
        <p:spPr>
          <a:xfrm>
            <a:off x="243811" y="480000"/>
            <a:ext cx="5841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9" name="Google Shape;29;p95"/>
          <p:cNvCxnSpPr/>
          <p:nvPr/>
        </p:nvCxnSpPr>
        <p:spPr>
          <a:xfrm>
            <a:off x="240000" y="6009600"/>
            <a:ext cx="5841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30" name="Google Shape;30;p95"/>
          <p:cNvSpPr txBox="1">
            <a:spLocks noGrp="1"/>
          </p:cNvSpPr>
          <p:nvPr>
            <p:ph type="title"/>
          </p:nvPr>
        </p:nvSpPr>
        <p:spPr>
          <a:xfrm>
            <a:off x="243800" y="790933"/>
            <a:ext cx="5382000" cy="48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95"/>
          <p:cNvSpPr txBox="1">
            <a:spLocks noGrp="1"/>
          </p:cNvSpPr>
          <p:nvPr>
            <p:ph type="body" idx="1"/>
          </p:nvPr>
        </p:nvSpPr>
        <p:spPr>
          <a:xfrm>
            <a:off x="6439800" y="790933"/>
            <a:ext cx="5497200" cy="49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entury Gothic"/>
              <a:buChar char="●"/>
              <a:defRPr sz="1867" b="0" i="0" u="none" strike="noStrike" cap="none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entury Gothic"/>
              <a:buChar char="○"/>
              <a:defRPr sz="1867" b="0" i="0" u="none" strike="noStrike" cap="none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entury Gothic"/>
              <a:buChar char="■"/>
              <a:defRPr sz="1867" b="0" i="0" u="none" strike="noStrike" cap="none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entury Gothic"/>
              <a:buChar char="●"/>
              <a:defRPr sz="1867" b="0" i="0" u="none" strike="noStrike" cap="none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entury Gothic"/>
              <a:buChar char="○"/>
              <a:defRPr sz="1867" b="0" i="0" u="none" strike="noStrike" cap="none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entury Gothic"/>
              <a:buChar char="■"/>
              <a:defRPr sz="1867" b="0" i="0" u="none" strike="noStrike" cap="none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entury Gothic"/>
              <a:buChar char="●"/>
              <a:defRPr sz="1867" b="0" i="0" u="none" strike="noStrike" cap="none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entury Gothic"/>
              <a:buChar char="○"/>
              <a:defRPr sz="1867" b="0" i="0" u="none" strike="noStrike" cap="none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entury Gothic"/>
              <a:buChar char="■"/>
              <a:defRPr sz="1867" b="0" i="0" u="none" strike="noStrike" cap="none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32" name="Google Shape;32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4676" y="40505"/>
            <a:ext cx="2850755" cy="562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4120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 Section header (pink)">
  <p:cSld name="2. Section header (pink)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97"/>
          <p:cNvCxnSpPr/>
          <p:nvPr/>
        </p:nvCxnSpPr>
        <p:spPr>
          <a:xfrm>
            <a:off x="240000" y="480000"/>
            <a:ext cx="11700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41" name="Google Shape;41;p97"/>
          <p:cNvCxnSpPr/>
          <p:nvPr/>
        </p:nvCxnSpPr>
        <p:spPr>
          <a:xfrm>
            <a:off x="232367" y="6009600"/>
            <a:ext cx="11700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2" name="Google Shape;42;p97"/>
          <p:cNvSpPr txBox="1">
            <a:spLocks noGrp="1"/>
          </p:cNvSpPr>
          <p:nvPr>
            <p:ph type="title"/>
          </p:nvPr>
        </p:nvSpPr>
        <p:spPr>
          <a:xfrm>
            <a:off x="1448200" y="1109200"/>
            <a:ext cx="9295600" cy="4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6667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50822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AE7-E2A0-4581-8435-A4367203C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A53A71-8E52-471B-A199-9A897EA41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5816B-D0ED-4747-9BBD-477BEFDA7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61BF-5C0C-4938-9410-E7F35F5DF0BC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9A0B3-FCC7-40B4-93DD-66EFF4ED3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01AC1-2A1C-4ECD-A272-EF9993DF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786-62DF-4663-8863-96D3F4B0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58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0C40D-AE95-4A6C-B76A-4B4F31849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725C7-FBAE-4823-A202-9125BC576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B01AC-EC9D-45F2-B87D-675A3B62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61BF-5C0C-4938-9410-E7F35F5DF0BC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3C906-73F1-452A-B5E8-35AAD1EC4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650F1-A9C3-46E7-8B90-30BF73E35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786-62DF-4663-8863-96D3F4B0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96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D83CD-FCA0-4D2B-9978-4D92B9D00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A1AAD-32A0-459C-849C-EA16F5754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7EE09-E8F0-4D18-A0F6-73BB00653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61BF-5C0C-4938-9410-E7F35F5DF0BC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D9E9E-3D81-4A57-BD37-BC486688A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CF5FA-4222-450A-9B31-1903FA514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786-62DF-4663-8863-96D3F4B0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01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BB665-99E0-4B1C-8457-34996EB6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F6C8A-6B0C-4BAC-9E84-832A386BB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9350E-51E2-45C3-854A-AD4FA6B82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C8D6E-73C9-4A7E-BBEC-F9742B3C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61BF-5C0C-4938-9410-E7F35F5DF0BC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5748B-063F-4D1E-94D2-AEE0BC24F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E1910-5818-4A33-8447-F0BE3B66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786-62DF-4663-8863-96D3F4B0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27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793E8-261F-4E3D-B0EB-41C93FACA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6EDC1-F03F-41F3-9D69-E98D9F1A8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098E1-9E7E-4901-96FB-97917B2D6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5B10DB-0975-4034-BD80-ED0DA5416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2F743A-3E2A-4EE6-B1FA-5799FD98A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A6A1E3-7680-422D-BF0F-D08D7F254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61BF-5C0C-4938-9410-E7F35F5DF0BC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B61954-9E69-4DD2-BE2C-64370354D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E1400A-D038-4A76-8946-EE90852B0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786-62DF-4663-8863-96D3F4B0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50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6B06F-A679-480A-803C-6243EF509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C6E135-8F56-47C8-8D71-8C258F35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61BF-5C0C-4938-9410-E7F35F5DF0BC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BCE0C-FA24-4330-A880-AD5C243F0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B9F4C-1F84-4652-904D-73A526D9C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786-62DF-4663-8863-96D3F4B0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53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C71CD8-D62D-4904-8FAE-C47EC491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61BF-5C0C-4938-9410-E7F35F5DF0BC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64BEC9-E49B-4089-9446-54B8E1EB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4A436-745E-46B2-BF6F-25536C44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786-62DF-4663-8863-96D3F4B0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7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65E85-413D-4CED-9366-5A149328C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D5B92-A998-4DA3-BD38-3CE80226E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67C45-3629-4C21-8BE2-00659934A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A7BED-3531-44D0-BEB5-CAB97F83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61BF-5C0C-4938-9410-E7F35F5DF0BC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177DE-A084-4008-B3F5-A1C9B1505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D3899-40E7-44F2-8D4E-FC8B661E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786-62DF-4663-8863-96D3F4B0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79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8C95F-BA6F-467F-9E1C-F0A4CD534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DA0238-B624-4DEA-9CBD-FA7D9D229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DC9B5-2D94-4808-AEEE-D6D22060A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A59EB-190D-4106-9041-5D2CA492A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61BF-5C0C-4938-9410-E7F35F5DF0BC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122C9-78C5-485E-BE7F-7BA3583D5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EDB5E-1F6D-4915-832B-1EF007BAE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786-62DF-4663-8863-96D3F4B0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00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F5E5C-E150-4DEF-BAC1-F62EA6AF4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10181F-A71E-4198-9B91-D8AC9FC5E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0DB2D-E108-45A2-9813-E08360FF1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61BF-5C0C-4938-9410-E7F35F5DF0BC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4AEB8-7C5A-451A-958F-123149FC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5D00E-B7A3-48BC-8E95-6452946B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786-62DF-4663-8863-96D3F4B0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20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47A3F5-74AF-45D2-AAEB-27A670F72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DF0926-4861-43F1-B7F6-87032E772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81CBE-8E8E-46C7-98CA-E6DD0892F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61BF-5C0C-4938-9410-E7F35F5DF0BC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F3330-3046-4283-BDC8-8678B524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ECD3E-DC66-44FB-B1D9-180C10F18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786-62DF-4663-8863-96D3F4B0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15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9599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47"/>
          <p:cNvSpPr txBox="1">
            <a:spLocks noGrp="1"/>
          </p:cNvSpPr>
          <p:nvPr>
            <p:ph type="title"/>
          </p:nvPr>
        </p:nvSpPr>
        <p:spPr>
          <a:xfrm>
            <a:off x="321607" y="335909"/>
            <a:ext cx="115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47"/>
          <p:cNvSpPr txBox="1">
            <a:spLocks noGrp="1"/>
          </p:cNvSpPr>
          <p:nvPr>
            <p:ph type="body" idx="1"/>
          </p:nvPr>
        </p:nvSpPr>
        <p:spPr>
          <a:xfrm>
            <a:off x="379522" y="1806039"/>
            <a:ext cx="1143295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147"/>
          <p:cNvSpPr txBox="1">
            <a:spLocks noGrp="1"/>
          </p:cNvSpPr>
          <p:nvPr>
            <p:ph type="ftr" idx="11"/>
          </p:nvPr>
        </p:nvSpPr>
        <p:spPr>
          <a:xfrm>
            <a:off x="398991" y="6389662"/>
            <a:ext cx="1047326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147"/>
          <p:cNvSpPr txBox="1">
            <a:spLocks noGrp="1"/>
          </p:cNvSpPr>
          <p:nvPr>
            <p:ph type="dt" idx="10"/>
          </p:nvPr>
        </p:nvSpPr>
        <p:spPr>
          <a:xfrm>
            <a:off x="609600" y="637794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47"/>
          <p:cNvSpPr txBox="1">
            <a:spLocks noGrp="1"/>
          </p:cNvSpPr>
          <p:nvPr>
            <p:ph type="sldNum" idx="12"/>
          </p:nvPr>
        </p:nvSpPr>
        <p:spPr>
          <a:xfrm>
            <a:off x="11502629" y="6349922"/>
            <a:ext cx="32766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93978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3978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3978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78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3978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3978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3978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93978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3978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3978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93417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 Blank">
  <p:cSld name="3. Blank">
    <p:bg>
      <p:bgPr>
        <a:solidFill>
          <a:srgbClr val="FFFFFF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1" name="Google Shape;511;p172"/>
          <p:cNvCxnSpPr/>
          <p:nvPr/>
        </p:nvCxnSpPr>
        <p:spPr>
          <a:xfrm>
            <a:off x="240000" y="480000"/>
            <a:ext cx="11700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12" name="Google Shape;512;p172"/>
          <p:cNvCxnSpPr/>
          <p:nvPr/>
        </p:nvCxnSpPr>
        <p:spPr>
          <a:xfrm>
            <a:off x="232367" y="6009600"/>
            <a:ext cx="11700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513" name="Google Shape;513;p1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647" y="104786"/>
            <a:ext cx="2850755" cy="562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172"/>
          <p:cNvPicPr preferRelativeResize="0"/>
          <p:nvPr/>
        </p:nvPicPr>
        <p:blipFill rotWithShape="1">
          <a:blip r:embed="rId3">
            <a:alphaModFix/>
          </a:blip>
          <a:srcRect l="1899" t="7290" b="3493"/>
          <a:stretch/>
        </p:blipFill>
        <p:spPr>
          <a:xfrm>
            <a:off x="0" y="1657295"/>
            <a:ext cx="12192000" cy="5184011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17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686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814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7964B-FF0E-45AE-8B09-CA58A9F9B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0D379-1C68-4B23-AFEB-C8A163E8B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E3AA0-7EBB-4423-B775-824F72491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A5D8-E107-44D0-8F39-0AEA067E14B1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08E07-7B46-4C90-9E7A-3F2220BA3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CEF78-5B01-4F53-961D-AEEDDFC5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100E-5570-4354-A00A-045D5DE5A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81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33E1A-8F4A-4C00-8A4E-650A3DB0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7E5FD-3D4B-4365-A39E-0A8E4AA50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6CC4C-DE4D-4E67-B524-86A114AD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A5D8-E107-44D0-8F39-0AEA067E14B1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C9C2C-3251-4A1A-A61B-C68EA7EC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9CA76-951F-4696-BD1F-30AF2A84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100E-5570-4354-A00A-045D5DE5A7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Shape 30">
            <a:extLst>
              <a:ext uri="{FF2B5EF4-FFF2-40B4-BE49-F238E27FC236}">
                <a16:creationId xmlns:a16="http://schemas.microsoft.com/office/drawing/2014/main" id="{9882E809-50E4-4973-9C8F-8EE628D34669}"/>
              </a:ext>
            </a:extLst>
          </p:cNvPr>
          <p:cNvPicPr preferRelativeResize="0"/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00" y="3747053"/>
            <a:ext cx="7772400" cy="311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399CAE-F99C-4A94-B37B-820C15A85B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41" y="136525"/>
            <a:ext cx="2468515" cy="46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39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E80CA-296C-43D4-9531-80EF3A0C1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DC1DD-112F-4A01-B60E-2A6B87F5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F62E7-86A6-4F2A-AAEF-C9EB2235A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A5D8-E107-44D0-8F39-0AEA067E14B1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0D40-ABBC-4AB8-AD31-952E2DDF2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D08D6-1283-4520-8704-3D88D5FA3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100E-5570-4354-A00A-045D5DE5A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04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5F2BF-E756-4F0F-BADF-D7DD4D722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3506C-3A72-438B-830F-EB35B1E82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9AAA10-660E-467C-885A-7F7194E70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7CC54-F193-40B2-A5C6-C2E98966B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A5D8-E107-44D0-8F39-0AEA067E14B1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B8006-A0DF-4F61-A8AE-60A6353AD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37130-CBEF-40D7-986F-61BDA2D3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100E-5570-4354-A00A-045D5DE5A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994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C559-F13A-49EE-944A-D2BDF1D75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38808-71E2-46BF-AA1B-89483B1CA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7D73D-1023-4F18-814E-B813115B6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F9C8E-3DA9-4D70-A955-0857A50747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76DCD6-F44F-48AD-BB76-9063E68772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19194F-414D-421E-B623-4FE5F56E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A5D8-E107-44D0-8F39-0AEA067E14B1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EF6F6C-B009-4699-B4A3-9C37E8597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D5DCCC-70A7-4EF5-BB34-C0683E012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100E-5570-4354-A00A-045D5DE5A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252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F892-B405-4FA8-8C01-DA34CE04C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1D703E-541F-4A94-B893-AA2D4B7DD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A5D8-E107-44D0-8F39-0AEA067E14B1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71F736-4068-461E-8EB3-451212787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255AE-9691-41B1-BADA-4E1B117C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100E-5570-4354-A00A-045D5DE5A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17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7EB6AC-C23C-401D-B33E-70FC24D6D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A5D8-E107-44D0-8F39-0AEA067E14B1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1FA33-F5CF-4BCD-9BDC-8CC62BC4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06A7B-0D36-4A73-BA7D-8C431C24B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100E-5570-4354-A00A-045D5DE5A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262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F2504-EDB2-4F9F-93CD-A018380A8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E3A74-5B54-4BF2-9342-16576A7BB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264DA2-74EB-47AC-AACB-93E20307E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A793F-53BA-4410-B3CB-4C7B5F65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A5D8-E107-44D0-8F39-0AEA067E14B1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04D08-4D50-4A69-B738-21B7B0FA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CF2E2-4FFE-43D8-88B8-B16A6EC4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100E-5570-4354-A00A-045D5DE5A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51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9C034-B6E4-479C-870E-AECC06AD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6EE103-2D3B-43EC-B74C-7A5E96890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50DE6-8263-4669-8F90-B3111E2C0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FBD21-6268-4B91-951A-11644206B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A5D8-E107-44D0-8F39-0AEA067E14B1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7BBAD-C519-493F-9C24-6111882A4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0F274-3C62-458A-976E-43F3B777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100E-5570-4354-A00A-045D5DE5A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84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F57F4-58ED-4993-94EB-9F655D579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147F6-9225-462B-BD67-1057A4538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ECD0A-8B4F-49DD-A646-2DEFEB335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A5D8-E107-44D0-8F39-0AEA067E14B1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7328C-0F9C-4A6D-8B78-01C1219A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08E2A-2724-4EB5-A86A-16D66FF1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100E-5570-4354-A00A-045D5DE5A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7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332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509C5E-3424-4368-98E6-7301EB708A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E55881-F170-4408-A5AE-3BD070E3B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E3163-1AB3-4C70-A7CC-2CCA5DA12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A5D8-E107-44D0-8F39-0AEA067E14B1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83A6C-1594-436D-849F-450E74156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75C0E-1516-491F-90D2-900EFC32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100E-5570-4354-A00A-045D5DE5A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498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33E79-0106-96FB-F098-076FFC287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DBE854-00BC-F544-9718-DCB44093C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0BD4A-CF4A-22ED-BEA8-ED84857AE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421-82A6-461E-9398-39724B8C1322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9F548-5FF7-77DD-84FE-481A7E30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324AE-3DE6-0F84-4999-86E84FE4F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877C-CD66-4F55-9C93-3F4116FA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81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271B6-C07A-BCA1-DC3A-2078B2B69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29B99-2BDC-6C4D-A86F-9D093C9A7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16510-1DB5-DE01-CB90-6F0AE2EC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421-82A6-461E-9398-39724B8C1322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55B30-9FC5-CAB7-BD77-EA175FF2C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AD83B-EB6C-C094-4565-3AF8E5B25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877C-CD66-4F55-9C93-3F4116FA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105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12FC8-F2CD-D61F-AF29-AD589DF5A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CA6DD-5890-6F70-E468-787E86A0A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77F01-BCCD-0F88-1499-44D05BAEA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421-82A6-461E-9398-39724B8C1322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1C212-60CC-53EC-0CB2-657223520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9FC3E-8E1E-3FE3-AA06-60227924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877C-CD66-4F55-9C93-3F4116FA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251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C20D8-22CB-EE31-E8DC-1EF42D683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11CC4-EC45-6286-E9A7-F83B06E61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C7D75-B0F0-1365-B3E4-80159E735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6C415-D29D-7436-5EFC-C6AA1EBC9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421-82A6-461E-9398-39724B8C1322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FAC60-F8AE-5F46-1BCD-46AB1FC48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715FB-DEBA-C5C8-268F-3C90AB30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877C-CD66-4F55-9C93-3F4116FA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909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DFC04-A9AB-4B16-612A-E564CE044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A4722-04C5-804F-F955-D61D830FA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FAA1B5-F3E7-46F7-1561-97D838F22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1D9441-946B-A955-B510-0EB2445B6F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B4BECE-A452-DA2B-E819-C9EFBF2932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635BB5-555A-1E0E-0AB5-4525FC54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421-82A6-461E-9398-39724B8C1322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A4553-4922-29C9-BCF5-790E69830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8C32B1-D7FB-B202-E451-15BEA70E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877C-CD66-4F55-9C93-3F4116FA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861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91CE4-046E-5BA6-4D58-937D01BF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773BEE-2F2A-B0B9-5AED-0DD8F6230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421-82A6-461E-9398-39724B8C1322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66AD4-7C6B-A49B-E436-7D650D67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6126C-EBB8-A972-6007-2C243B9E4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877C-CD66-4F55-9C93-3F4116FA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287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A8DDA-1F71-6D86-D03E-24BC2A4F9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421-82A6-461E-9398-39724B8C1322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2E825-344D-6B76-51E9-1E1111A7C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989E6-58FA-84F9-8614-7B54036B4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877C-CD66-4F55-9C93-3F4116FA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032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C58D3-213E-D2EF-C8B4-35596CFE0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BDF99-7886-0395-AC71-2D6A37FE8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D3CC9-0958-A88C-BBAE-DC218807B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8A5E6-7867-C9B1-5825-A7DAD263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421-82A6-461E-9398-39724B8C1322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CBED6-F335-A23E-B806-88B8BE153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5CB7E-BDF3-C2B1-25B0-78A33F589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877C-CD66-4F55-9C93-3F4116FA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994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88547-64DA-DA6E-CB06-8E486392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EF4778-6B77-10FA-FCFD-59067DA029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F165A6-9D93-2A7B-2BF6-F78AF01EC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482BB-15FA-C784-0086-7939CAA5E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421-82A6-461E-9398-39724B8C1322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15689-7FE0-C6A1-E0E1-EE85ECEB8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ECB27-D64A-A544-FAAF-A9A1590A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877C-CD66-4F55-9C93-3F4116FA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8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216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8C855-8364-4F66-2652-9FD29EB52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DAC616-92D2-561F-9FA8-984B12504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029FD-5282-6C56-D908-33C9B7EFF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421-82A6-461E-9398-39724B8C1322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F27E9-D399-911E-77F1-0D95374D8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77C6D-2FE4-30B2-D28F-85FBFFB60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877C-CD66-4F55-9C93-3F4116FA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764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AD6CBD-CCD9-8AE1-C1A7-6EE1ACCA4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DFD492-ACBB-44A8-9783-19BBF856F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2FE94-BBA8-6388-3525-1BB1D5DD9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421-82A6-461E-9398-39724B8C1322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231EE-A72D-5B8A-1D91-14687C465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EEEE8-8364-878A-D4B0-73B01D274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877C-CD66-4F55-9C93-3F4116FA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311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EEE47-3355-1C0A-6008-5C42F5C85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B0DF6-DFE4-ECB0-B5A5-8F34E3CA7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7A9A3-4F71-9642-422D-AB9F6045A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1DCD-774C-6C4B-A252-249E73860737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33010-6044-A0B6-CB73-926E3449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34AE0-B889-1873-B8CB-3A68A799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4A0B-40BD-1743-9615-7BE2D4E21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509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A6990-756C-7B91-5418-BFB1AD96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270DC-30B1-3294-090A-D6E43E28C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F94A0-4D6D-DEB2-D3F4-293FA337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1DCD-774C-6C4B-A252-249E73860737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6BCEC-9DE5-5650-8841-10FA918A5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14C3E-3DE4-09BB-680C-038D372EE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4A0B-40BD-1743-9615-7BE2D4E21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700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E0AC-6DB9-781C-F7E3-9E5E80151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B0AE2-2F74-CDA9-B37B-75BACA510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C43C7-C7C1-4E7B-FFF3-160C06AE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1DCD-774C-6C4B-A252-249E73860737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C3214-98FD-C364-2DF5-D105A4047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CC16D-F81B-FC4B-71C2-30E0CA0F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4A0B-40BD-1743-9615-7BE2D4E21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264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D08CA-1D43-1E23-5B43-7E97282E2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8ACE0-86CD-B021-96CF-D9ACF776B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72028-60E3-34BD-B58D-F8BEF1BDE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7E04F-E372-B035-60BA-50B2532C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1DCD-774C-6C4B-A252-249E73860737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DD20F-44A2-7FF7-F83D-3DE644B8F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859D0-BFD9-CBEC-D23C-BD0349CD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4A0B-40BD-1743-9615-7BE2D4E21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278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8E01E-969D-F5E4-F310-DD4C5B74B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42097-659B-448F-97F1-D4D6D77E1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5D6CF-58DF-8C41-3E49-F76B22619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53D2B0-30F8-CAAA-3208-F7FFEE79A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DA6DA-FD4C-AA47-61E2-E008034A1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179E8C-2024-F476-0469-179FDCF5C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1DCD-774C-6C4B-A252-249E73860737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85BF5-204D-42E2-4CB8-9B178F23C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362E8-4A06-977D-4B7E-89DFCFF8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4A0B-40BD-1743-9615-7BE2D4E21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657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E773-0037-02B4-95AB-73BC68844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28013C-C575-E4A0-9AB4-BF48E4729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1DCD-774C-6C4B-A252-249E73860737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E706A-3EB4-08E2-8924-BE140C70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1AD47-0FA3-0228-5978-59588B61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4A0B-40BD-1743-9615-7BE2D4E21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696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8907D-A338-DD45-4C9E-E89EE7AB7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1DCD-774C-6C4B-A252-249E73860737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BCC3DA-F9E5-84C7-839D-DEE30E30D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1F9AA-A8B6-E099-42B7-E758A8941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4A0B-40BD-1743-9615-7BE2D4E21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976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DE9B6-8756-0C1D-E25D-B2414A80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19F1-A1B3-1702-CF48-0B5037FEA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22836-1FF5-D5D2-D836-4E0C9B9A5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6486B-AE00-E849-CB93-10B25A70E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1DCD-774C-6C4B-A252-249E73860737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31B01-682D-AF55-9636-B5B195EE8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3752D-0CD1-DF0E-0840-152754042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4A0B-40BD-1743-9615-7BE2D4E21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0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546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88B93-F766-A1D2-EEA0-CA0BD98EC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5FE19F-A743-8BBB-DFC1-DCF7DCAED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F21B3-DCE2-06AC-17AD-B32556A96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3A51F-183E-CB38-BE48-3786A1E3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1DCD-774C-6C4B-A252-249E73860737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A1E26-0DE9-6670-7CB0-3432A1993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99F47-52AE-C86C-CCCB-C8A7CFE4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4A0B-40BD-1743-9615-7BE2D4E21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619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1F85-E007-31CB-7835-7228D0187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6C64B-9C26-580A-6DD6-D7F00A98B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8C5D8-1397-0439-2417-546038D4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1DCD-774C-6C4B-A252-249E73860737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5EE06-3C3D-35B6-55B8-6E007AA4F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4A58F-F1A6-4C62-2FB2-ED41E7200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4A0B-40BD-1743-9615-7BE2D4E21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28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71CD0C-859C-D0B8-935E-0D5BCE9E6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46C4AB-660F-5F93-5263-7C92C79F2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A5E0E-37EA-B59F-0156-C2DEBC5A1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1DCD-774C-6C4B-A252-249E73860737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2D36D-FCF6-AE6B-8A0D-1FE65CA7C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44986-DF16-B2D4-5E44-EB39BA90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4A0B-40BD-1743-9615-7BE2D4E21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447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83C98-F910-4358-94F9-40A7B6DCC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06517"/>
            <a:ext cx="12192000" cy="55514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761221-0CFF-4660-84D1-C51FAACEB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Roboto"/>
                <a:cs typeface="Roboto"/>
              </a:defRPr>
            </a:lvl1pPr>
          </a:lstStyle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4635" y="117464"/>
            <a:ext cx="8357108" cy="531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Innovation and Digital Government for Public Service Delivery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902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10B8B-D2A2-45E5-A128-E0FFBE660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612" y="1818016"/>
            <a:ext cx="10515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761221-0CFF-4660-84D1-C51FAACEB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Roboto"/>
                <a:cs typeface="Roboto"/>
              </a:defRPr>
            </a:lvl1pPr>
          </a:lstStyle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86E8647-56AD-4330-B207-47213A50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76679"/>
            <a:ext cx="10515600" cy="914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4635" y="117464"/>
            <a:ext cx="8357108" cy="531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Innovation and Digital Government for Public Service Delivery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304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68C3-542F-44C9-96A1-F0C2A16B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A4C16-D351-4F65-89FB-DBACEB361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4DCA-3EA9-4C80-800B-09F28412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4635" y="117464"/>
            <a:ext cx="8357108" cy="531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Innovation and Digital Government for Public Service Delivery</a:t>
            </a:r>
          </a:p>
        </p:txBody>
      </p:sp>
    </p:spTree>
    <p:extLst>
      <p:ext uri="{BB962C8B-B14F-4D97-AF65-F5344CB8AC3E}">
        <p14:creationId xmlns:p14="http://schemas.microsoft.com/office/powerpoint/2010/main" val="40835587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779D-B1AF-41FB-8DC3-8A054CB9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B5D0B-F989-473B-A4A6-5FAC55B92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35947-BD81-4192-9D64-4C21EB384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2CF52-148A-4C43-8039-C048C0793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4635" y="117464"/>
            <a:ext cx="8357108" cy="531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Innovation and Digital Government for Public Service Delivery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585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F746E-2B25-4DB7-A428-C446904C6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33469"/>
            <a:ext cx="5157787" cy="6716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87C10-7DD4-455A-BD08-895443C0E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23AD0-8756-4539-9DFC-1ABD7705E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820736"/>
            <a:ext cx="5183188" cy="6843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E2AF7-2D0C-4AEA-9F87-B1DD3323E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AED2C4-F043-4BA2-9296-0282AA28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86E8647-56AD-4330-B207-47213A50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76679"/>
            <a:ext cx="10515600" cy="914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 txBox="1">
            <a:spLocks/>
          </p:cNvSpPr>
          <p:nvPr userDrawn="1"/>
        </p:nvSpPr>
        <p:spPr>
          <a:xfrm>
            <a:off x="3123021" y="78101"/>
            <a:ext cx="8357108" cy="531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spcBef>
                <a:spcPts val="200"/>
              </a:spcBef>
              <a:defRPr sz="800" kern="1200">
                <a:solidFill>
                  <a:srgbClr val="000000"/>
                </a:solidFill>
                <a:latin typeface="Roboto"/>
                <a:ea typeface="+mn-ea"/>
                <a:cs typeface="Robot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/>
              <a:t>Innovation and Digital Government for Public Service Delivery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9727718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FDF3-3D85-42EE-9075-76536569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64044-42D3-4F0F-9779-43D8C6C8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4635" y="117464"/>
            <a:ext cx="8357108" cy="531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Innovation and Digital Government for Public Service Delivery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45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87C79-3325-44AC-963D-1954E981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4635" y="117464"/>
            <a:ext cx="8357108" cy="531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Innovation and Digital Government for Public Service Delivery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4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836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8373-7CF9-40A6-8CC7-356A12CD7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3130"/>
            <a:ext cx="3932238" cy="1064271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91DA-5705-45B6-BF52-02128B585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ECFB6-AB8D-4B00-A268-B6F3B9672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68E26-49E5-4865-B763-E91C2422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4635" y="117464"/>
            <a:ext cx="8357108" cy="531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Innovation and Digital Government for Public Service Delivery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083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A612-4B23-4A8B-BECA-98D68CD7E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3130"/>
            <a:ext cx="3932238" cy="106427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BE2B4-1D2B-4A89-AC5B-3D2F64476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AF787-6C7E-4609-BFF8-DC1E90DC7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F4067-737A-4572-8766-C207D400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4635" y="117464"/>
            <a:ext cx="8357108" cy="531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Innovation and Digital Government for Public Service Delivery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407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C5C1-0241-40A8-A05A-CE2C146C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1609F-4F80-4299-B0C9-171EF0420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A0431-398D-48E8-A819-0C58E3B0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4635" y="117464"/>
            <a:ext cx="8357108" cy="531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Innovation and Digital Government for Public Service Delivery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648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7FF310-6E9B-4DBC-861B-57BF5D7B4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45820" y="776679"/>
            <a:ext cx="1645001" cy="5400287"/>
          </a:xfrm>
        </p:spPr>
        <p:txBody>
          <a:bodyPr vert="vert270">
            <a:normAutofit/>
          </a:bodyPr>
          <a:lstStyle>
            <a:lvl1pPr algn="r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C3569-FB79-4410-998E-F6C8CC8E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299370" y="784281"/>
            <a:ext cx="9037499" cy="54006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4635" y="117464"/>
            <a:ext cx="8357108" cy="531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Innovation and Digital Government for Public Service Delivery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931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030FBF-A577-4B96-8D0E-0FD79EA04A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7" y="1527048"/>
            <a:ext cx="12188953" cy="533095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BE88154-16C0-4CA2-830B-309EA8F105CD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368002" y="1537052"/>
            <a:ext cx="3913632" cy="53309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Steps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</p:spPr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4635" y="117464"/>
            <a:ext cx="8357108" cy="531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Innovation and Digital Government for Public Service Delivery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675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4635" y="117464"/>
            <a:ext cx="8357108" cy="531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Innovation and Digital Government for Public Service Delivery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036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7" y="1063417"/>
            <a:ext cx="8831817" cy="137298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543302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3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494" y="822185"/>
            <a:ext cx="1075566" cy="82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35637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111250" y="2573022"/>
            <a:ext cx="9969924" cy="895351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4635" y="117464"/>
            <a:ext cx="8357108" cy="531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Innovation and Digital Government for Public Service Delivery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936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111250" y="2573023"/>
            <a:ext cx="9969924" cy="895351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890401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01FC8-96EC-4D30-94E1-C072EB2A7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F13A0-AAC1-4277-896D-0E300ED38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E115A-DBF5-48BA-9A40-37E0389497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E285AD7-51F6-4DF1-A18A-4B52DED06C81}" type="datetime1">
              <a:rPr lang="en-US" altLang="ko-KR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F1AB2-3E94-4686-80B0-06B1C628B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479B4-5700-48D1-8249-D8E13E9A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2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311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60" y="357167"/>
            <a:ext cx="11430080" cy="857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 descr="Connected - TAOI-d copy"/>
          <p:cNvPicPr>
            <a:picLocks noChangeAspect="1" noChangeArrowheads="1"/>
          </p:cNvPicPr>
          <p:nvPr userDrawn="1"/>
        </p:nvPicPr>
        <p:blipFill>
          <a:blip r:embed="rId2" cstate="print"/>
          <a:srcRect l="60159" t="94792" r="-2"/>
          <a:stretch>
            <a:fillRect/>
          </a:stretch>
        </p:blipFill>
        <p:spPr bwMode="auto">
          <a:xfrm>
            <a:off x="-95294" y="3"/>
            <a:ext cx="485770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onnected - TAOI-d copy"/>
          <p:cNvPicPr>
            <a:picLocks noChangeAspect="1" noChangeArrowheads="1"/>
          </p:cNvPicPr>
          <p:nvPr userDrawn="1"/>
        </p:nvPicPr>
        <p:blipFill>
          <a:blip r:embed="rId2" cstate="print"/>
          <a:srcRect l="60159" t="94792" r="-2"/>
          <a:stretch>
            <a:fillRect/>
          </a:stretch>
        </p:blipFill>
        <p:spPr bwMode="auto">
          <a:xfrm>
            <a:off x="7334293" y="6500816"/>
            <a:ext cx="485770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mage00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1" y="6076283"/>
            <a:ext cx="3619484" cy="59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9898643"/>
      </p:ext>
    </p:extLst>
  </p:cSld>
  <p:clrMapOvr>
    <a:masterClrMapping/>
  </p:clrMapOvr>
  <p:transition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3_Title and Content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47"/>
          <p:cNvSpPr txBox="1">
            <a:spLocks noGrp="1"/>
          </p:cNvSpPr>
          <p:nvPr>
            <p:ph type="title"/>
          </p:nvPr>
        </p:nvSpPr>
        <p:spPr>
          <a:xfrm>
            <a:off x="321607" y="335909"/>
            <a:ext cx="115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47"/>
          <p:cNvSpPr txBox="1">
            <a:spLocks noGrp="1"/>
          </p:cNvSpPr>
          <p:nvPr>
            <p:ph type="body" idx="1"/>
          </p:nvPr>
        </p:nvSpPr>
        <p:spPr>
          <a:xfrm>
            <a:off x="379522" y="1806039"/>
            <a:ext cx="1143295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147"/>
          <p:cNvSpPr txBox="1">
            <a:spLocks noGrp="1"/>
          </p:cNvSpPr>
          <p:nvPr>
            <p:ph type="ftr" idx="11"/>
          </p:nvPr>
        </p:nvSpPr>
        <p:spPr>
          <a:xfrm>
            <a:off x="398991" y="6389662"/>
            <a:ext cx="1047326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147"/>
          <p:cNvSpPr txBox="1">
            <a:spLocks noGrp="1"/>
          </p:cNvSpPr>
          <p:nvPr>
            <p:ph type="dt" idx="10"/>
          </p:nvPr>
        </p:nvSpPr>
        <p:spPr>
          <a:xfrm>
            <a:off x="609600" y="637794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47"/>
          <p:cNvSpPr txBox="1">
            <a:spLocks noGrp="1"/>
          </p:cNvSpPr>
          <p:nvPr>
            <p:ph type="sldNum" idx="12"/>
          </p:nvPr>
        </p:nvSpPr>
        <p:spPr>
          <a:xfrm>
            <a:off x="11502629" y="6349922"/>
            <a:ext cx="32766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93978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3978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3978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78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3978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3978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3978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93978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3978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3978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62659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4CDC7C-2AFC-4C55-8636-84369AAE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F9CF-D285-4E36-8CA8-A6D05083D420}" type="datetime1">
              <a:rPr lang="en-US" altLang="ko-KR" smtClean="0"/>
              <a:t>12/11/24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CD187F4-E0E1-4A0B-BA0B-99C2A9952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114024-5173-48DB-B259-3C361714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B084-C5B5-4656-B1C5-3EE687F46F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86174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C7D8A9-3092-499D-91EF-8F022087D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524758-2DD7-452B-AFBD-CD3D7594B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8DCB35-3140-42C3-824B-B85FD38D4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3143-70DC-49C5-A642-AFA0F542D7DE}" type="datetime1">
              <a:rPr lang="en-US" altLang="ko-KR" smtClean="0"/>
              <a:t>12/11/24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663C89-7BDD-402E-B9C7-DDEFA1F5C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F8D950-28A5-4E6A-AA79-43616F30E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B084-C5B5-4656-B1C5-3EE687F46F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47322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494976-346F-4A3E-8EC1-68C3FD444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CDD7706-9DEE-41A6-9163-ECEF22B48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567031-5B3E-4E58-B0A5-CF66AB8E5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B744-6AD5-4F74-BDB9-B58A9FA54FD1}" type="datetime1">
              <a:rPr lang="en-US" altLang="ko-KR" smtClean="0"/>
              <a:t>12/11/24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BA736E7-A789-46A7-BD57-55F211D2C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55709C-6538-482E-8F37-4CDB67D9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B084-C5B5-4656-B1C5-3EE687F46F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05391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54068E-4FFF-4C26-9251-2261D88FC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DFCB096-F507-4CAB-B563-D6A253374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FDE4854-41D3-4A62-A22C-0BD313704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652A87A-794F-46AF-9F34-E13B415E0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A7CB-6AB7-4B6B-99DC-810BE7197909}" type="datetime1">
              <a:rPr lang="en-US" altLang="ko-KR" smtClean="0"/>
              <a:t>12/11/24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10FCE4A-637C-48D9-8E36-384193CAD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23C47F-A1E7-42E7-B4DD-5C85C2788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B084-C5B5-4656-B1C5-3EE687F46F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927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4C5621-50D1-41B0-92A2-6D1D833C0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BD63D13-6E86-4703-ACBB-675878FE3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052AA58-2BCA-4800-915E-4D4BA2473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62EAB1F-D857-44DA-8A9D-8CC75183DB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3DC6719-02DE-437F-AE4C-541A9AA92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F059FF1-5302-481E-ABC0-8A6B7EF4E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38CA-4542-4F3E-9F9C-3BCA4EA4DF5B}" type="datetime1">
              <a:rPr lang="en-US" altLang="ko-KR" smtClean="0"/>
              <a:t>12/11/24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C1F25FE-1A30-4101-91D4-9351B15A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8D8C83C-78EC-4EB5-99B0-D642D2D7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B084-C5B5-4656-B1C5-3EE687F46F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90808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64779B-6A10-43B8-B48B-4BCA73D0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574A342-7B6A-4F8F-B147-7AE3B7793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920D-AA1A-4A26-ABD9-FA118DBCFFB2}" type="datetime1">
              <a:rPr lang="en-US" altLang="ko-KR" smtClean="0"/>
              <a:t>12/11/24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5E075A0-528D-4A98-8CE1-B51BF4830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F620F41-DC63-4F20-B1B9-EE94C066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B084-C5B5-4656-B1C5-3EE687F46F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4256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4B56010-0E5F-43EA-83DC-8861CC1B1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B3C0-5245-472A-864C-AB192DFF5F09}" type="datetime1">
              <a:rPr lang="en-US" altLang="ko-KR" smtClean="0"/>
              <a:t>12/11/24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16DDB4E-8F29-4D3B-87F7-26CB283B0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896EB41-C5FA-4112-9A6A-381A18DE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B084-C5B5-4656-B1C5-3EE687F46F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66518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4A6D75-1177-464B-AB65-05E80341E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5CB521-EF92-4B29-BCE2-4C2342F2D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15DF60E-A33D-4582-8E12-4A00FD2DD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CCDC55E-A146-4ECC-B82B-BE88F1147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327B-8C21-46BD-8B88-52AF4695A7FE}" type="datetime1">
              <a:rPr lang="en-US" altLang="ko-KR" smtClean="0"/>
              <a:t>12/11/24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1FA1627-EB74-439F-9960-19E1AFED2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F29B939-EF68-4ACD-875E-FE86F2DE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B084-C5B5-4656-B1C5-3EE687F46F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90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16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572917-A537-4A46-8218-996DF0F4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BAEEBE1-D8EB-4BC9-90C0-28B29001C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7F8EBF3-C2CC-454C-9095-DDC28EE2C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16A8BB0-740E-4A9C-8373-81D673B3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E151-C0BE-4D9D-951D-26B8EFEB8D32}" type="datetime1">
              <a:rPr lang="en-US" altLang="ko-KR" smtClean="0"/>
              <a:t>12/11/24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89E9D85-AABD-45C4-9F2B-1AE8B842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3645DA6-D09A-47FD-AA33-4C37C199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B084-C5B5-4656-B1C5-3EE687F46F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55560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1AA2C7-1F1E-464B-9507-6DD99E4C6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4727A09-75E3-4E76-8E0C-4F7477E46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EDE11B-59E0-4FF7-9A3F-5266BE78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7FA9-972D-48E7-BDF4-B46AFC045338}" type="datetime1">
              <a:rPr lang="en-US" altLang="ko-KR" smtClean="0"/>
              <a:t>12/11/24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410C28-3CDD-4B25-8646-5BA4CC20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02B03EF-B3E3-408A-B902-5149395F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B084-C5B5-4656-B1C5-3EE687F46F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1943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E4A1085-EC36-453B-B394-2748D3E97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01E8637-ACE1-4DBD-8B65-265D586B8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E3EE89-E7BB-4BE1-BBF2-B51B5A8F2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D42-B8FC-4AF9-84A8-1EC3DC5A962D}" type="datetime1">
              <a:rPr lang="en-US" altLang="ko-KR" smtClean="0"/>
              <a:t>12/11/24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5CC128-7AFC-41BC-A4B3-6C5AD3FED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214EA6-78B5-42F2-A826-0D318B03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B084-C5B5-4656-B1C5-3EE687F46F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30884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76760" cy="634365"/>
          </a:xfrm>
          <a:custGeom>
            <a:avLst/>
            <a:gdLst/>
            <a:ahLst/>
            <a:cxnLst/>
            <a:rect l="l" t="t" r="r" b="b"/>
            <a:pathLst>
              <a:path w="12176760" h="634365">
                <a:moveTo>
                  <a:pt x="12176760" y="0"/>
                </a:moveTo>
                <a:lnTo>
                  <a:pt x="0" y="0"/>
                </a:lnTo>
                <a:lnTo>
                  <a:pt x="0" y="633984"/>
                </a:lnTo>
                <a:lnTo>
                  <a:pt x="12176760" y="633984"/>
                </a:lnTo>
                <a:lnTo>
                  <a:pt x="12176760" y="0"/>
                </a:lnTo>
                <a:close/>
              </a:path>
            </a:pathLst>
          </a:custGeom>
          <a:solidFill>
            <a:srgbClr val="17517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77226"/>
            <a:ext cx="12191999" cy="8077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636" y="94488"/>
            <a:ext cx="2438400" cy="49682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48871" y="68580"/>
            <a:ext cx="487679" cy="5227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2396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79475" y="411480"/>
            <a:ext cx="5181600" cy="1400810"/>
          </a:xfrm>
          <a:custGeom>
            <a:avLst/>
            <a:gdLst/>
            <a:ahLst/>
            <a:cxnLst/>
            <a:rect l="l" t="t" r="r" b="b"/>
            <a:pathLst>
              <a:path w="5181600" h="1400810">
                <a:moveTo>
                  <a:pt x="5181600" y="0"/>
                </a:moveTo>
                <a:lnTo>
                  <a:pt x="0" y="0"/>
                </a:lnTo>
                <a:lnTo>
                  <a:pt x="0" y="1400556"/>
                </a:lnTo>
                <a:lnTo>
                  <a:pt x="5181600" y="1400556"/>
                </a:lnTo>
                <a:lnTo>
                  <a:pt x="5181600" y="0"/>
                </a:lnTo>
                <a:close/>
              </a:path>
            </a:pathLst>
          </a:custGeom>
          <a:solidFill>
            <a:srgbClr val="A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94715" y="1892807"/>
            <a:ext cx="5181600" cy="1400810"/>
          </a:xfrm>
          <a:custGeom>
            <a:avLst/>
            <a:gdLst/>
            <a:ahLst/>
            <a:cxnLst/>
            <a:rect l="l" t="t" r="r" b="b"/>
            <a:pathLst>
              <a:path w="5181600" h="1400810">
                <a:moveTo>
                  <a:pt x="5181600" y="0"/>
                </a:moveTo>
                <a:lnTo>
                  <a:pt x="0" y="0"/>
                </a:lnTo>
                <a:lnTo>
                  <a:pt x="0" y="1400556"/>
                </a:lnTo>
                <a:lnTo>
                  <a:pt x="5181600" y="1400556"/>
                </a:lnTo>
                <a:lnTo>
                  <a:pt x="5181600" y="0"/>
                </a:lnTo>
                <a:close/>
              </a:path>
            </a:pathLst>
          </a:custGeom>
          <a:solidFill>
            <a:srgbClr val="286C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94715" y="3371088"/>
            <a:ext cx="5181600" cy="1400810"/>
          </a:xfrm>
          <a:custGeom>
            <a:avLst/>
            <a:gdLst/>
            <a:ahLst/>
            <a:cxnLst/>
            <a:rect l="l" t="t" r="r" b="b"/>
            <a:pathLst>
              <a:path w="5181600" h="1400810">
                <a:moveTo>
                  <a:pt x="5181600" y="0"/>
                </a:moveTo>
                <a:lnTo>
                  <a:pt x="0" y="0"/>
                </a:lnTo>
                <a:lnTo>
                  <a:pt x="0" y="1400556"/>
                </a:lnTo>
                <a:lnTo>
                  <a:pt x="5181600" y="1400556"/>
                </a:lnTo>
                <a:lnTo>
                  <a:pt x="5181600" y="0"/>
                </a:lnTo>
                <a:close/>
              </a:path>
            </a:pathLst>
          </a:custGeom>
          <a:solidFill>
            <a:srgbClr val="932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963" y="3494532"/>
            <a:ext cx="1787652" cy="120700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94715" y="4866132"/>
            <a:ext cx="5181600" cy="1400810"/>
          </a:xfrm>
          <a:custGeom>
            <a:avLst/>
            <a:gdLst/>
            <a:ahLst/>
            <a:cxnLst/>
            <a:rect l="l" t="t" r="r" b="b"/>
            <a:pathLst>
              <a:path w="5181600" h="1400810">
                <a:moveTo>
                  <a:pt x="5181600" y="0"/>
                </a:moveTo>
                <a:lnTo>
                  <a:pt x="0" y="0"/>
                </a:lnTo>
                <a:lnTo>
                  <a:pt x="0" y="1400556"/>
                </a:lnTo>
                <a:lnTo>
                  <a:pt x="5181600" y="1400556"/>
                </a:lnTo>
                <a:lnTo>
                  <a:pt x="5181600" y="0"/>
                </a:lnTo>
                <a:close/>
              </a:path>
            </a:pathLst>
          </a:custGeom>
          <a:solidFill>
            <a:srgbClr val="255D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550152" y="3392423"/>
            <a:ext cx="5181600" cy="1400810"/>
          </a:xfrm>
          <a:custGeom>
            <a:avLst/>
            <a:gdLst/>
            <a:ahLst/>
            <a:cxnLst/>
            <a:rect l="l" t="t" r="r" b="b"/>
            <a:pathLst>
              <a:path w="5181600" h="1400810">
                <a:moveTo>
                  <a:pt x="5181600" y="0"/>
                </a:moveTo>
                <a:lnTo>
                  <a:pt x="0" y="0"/>
                </a:lnTo>
                <a:lnTo>
                  <a:pt x="0" y="1400556"/>
                </a:lnTo>
                <a:lnTo>
                  <a:pt x="5181600" y="1400556"/>
                </a:lnTo>
                <a:lnTo>
                  <a:pt x="5181600" y="0"/>
                </a:lnTo>
                <a:close/>
              </a:path>
            </a:pathLst>
          </a:custGeom>
          <a:solidFill>
            <a:srgbClr val="0F58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550152" y="4866132"/>
            <a:ext cx="5181600" cy="1400810"/>
          </a:xfrm>
          <a:custGeom>
            <a:avLst/>
            <a:gdLst/>
            <a:ahLst/>
            <a:cxnLst/>
            <a:rect l="l" t="t" r="r" b="b"/>
            <a:pathLst>
              <a:path w="5181600" h="1400810">
                <a:moveTo>
                  <a:pt x="5181600" y="0"/>
                </a:moveTo>
                <a:lnTo>
                  <a:pt x="0" y="0"/>
                </a:lnTo>
                <a:lnTo>
                  <a:pt x="0" y="1400556"/>
                </a:lnTo>
                <a:lnTo>
                  <a:pt x="5181600" y="1400556"/>
                </a:lnTo>
                <a:lnTo>
                  <a:pt x="5181600" y="0"/>
                </a:lnTo>
                <a:close/>
              </a:path>
            </a:pathLst>
          </a:custGeom>
          <a:solidFill>
            <a:srgbClr val="C451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550152" y="411480"/>
            <a:ext cx="5181600" cy="1400810"/>
          </a:xfrm>
          <a:custGeom>
            <a:avLst/>
            <a:gdLst/>
            <a:ahLst/>
            <a:cxnLst/>
            <a:rect l="l" t="t" r="r" b="b"/>
            <a:pathLst>
              <a:path w="5181600" h="1400810">
                <a:moveTo>
                  <a:pt x="5181600" y="0"/>
                </a:moveTo>
                <a:lnTo>
                  <a:pt x="0" y="0"/>
                </a:lnTo>
                <a:lnTo>
                  <a:pt x="0" y="1400556"/>
                </a:lnTo>
                <a:lnTo>
                  <a:pt x="5181600" y="1400556"/>
                </a:lnTo>
                <a:lnTo>
                  <a:pt x="5181600" y="0"/>
                </a:lnTo>
                <a:close/>
              </a:path>
            </a:pathLst>
          </a:custGeom>
          <a:solidFill>
            <a:srgbClr val="8D7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550152" y="1892807"/>
            <a:ext cx="5181600" cy="1400810"/>
          </a:xfrm>
          <a:custGeom>
            <a:avLst/>
            <a:gdLst/>
            <a:ahLst/>
            <a:cxnLst/>
            <a:rect l="l" t="t" r="r" b="b"/>
            <a:pathLst>
              <a:path w="5181600" h="1400810">
                <a:moveTo>
                  <a:pt x="5181600" y="0"/>
                </a:moveTo>
                <a:lnTo>
                  <a:pt x="0" y="0"/>
                </a:lnTo>
                <a:lnTo>
                  <a:pt x="0" y="1400556"/>
                </a:lnTo>
                <a:lnTo>
                  <a:pt x="5181600" y="1400556"/>
                </a:lnTo>
                <a:lnTo>
                  <a:pt x="5181600" y="0"/>
                </a:lnTo>
                <a:close/>
              </a:path>
            </a:pathLst>
          </a:custGeom>
          <a:solidFill>
            <a:srgbClr val="4E04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61464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F24C2-555A-4484-850F-EF913DF6E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0FC84-128D-4938-AEF3-BCAF01383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53B15-7B00-4702-A005-EB3A64C60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8EB2-CDDC-43C5-8C54-3F91EA9CE647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CF828-0EC6-4809-9773-06EF441AE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63420-92EC-46AA-BB31-F2DF28C0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B21A5-0585-4023-B0CA-A88181A44B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35;p103">
            <a:extLst>
              <a:ext uri="{FF2B5EF4-FFF2-40B4-BE49-F238E27FC236}">
                <a16:creationId xmlns:a16="http://schemas.microsoft.com/office/drawing/2014/main" id="{6905B746-EDA2-4657-8371-25E53C48F0C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3900" y="156927"/>
            <a:ext cx="2719724" cy="493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33;p103">
            <a:extLst>
              <a:ext uri="{FF2B5EF4-FFF2-40B4-BE49-F238E27FC236}">
                <a16:creationId xmlns:a16="http://schemas.microsoft.com/office/drawing/2014/main" id="{71ED469A-B7AD-4F64-A60A-3CC65D10131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1899" t="7291" b="3493"/>
          <a:stretch/>
        </p:blipFill>
        <p:spPr>
          <a:xfrm>
            <a:off x="25223" y="-10484"/>
            <a:ext cx="12201312" cy="6868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35;p103">
            <a:extLst>
              <a:ext uri="{FF2B5EF4-FFF2-40B4-BE49-F238E27FC236}">
                <a16:creationId xmlns:a16="http://schemas.microsoft.com/office/drawing/2014/main" id="{90363636-7D7A-4EF6-8F1A-59A128DF2D1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6300" y="309327"/>
            <a:ext cx="2719724" cy="493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7149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_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17E959-6F66-4E6D-B81D-37882E1AE4AA}"/>
              </a:ext>
            </a:extLst>
          </p:cNvPr>
          <p:cNvSpPr/>
          <p:nvPr userDrawn="1"/>
        </p:nvSpPr>
        <p:spPr>
          <a:xfrm>
            <a:off x="0" y="6211228"/>
            <a:ext cx="12192000" cy="646771"/>
          </a:xfrm>
          <a:prstGeom prst="rect">
            <a:avLst/>
          </a:prstGeom>
          <a:solidFill>
            <a:srgbClr val="009EDB"/>
          </a:solidFill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EC1DE69-BCDE-4173-BF0E-3726184C4D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566" y="550425"/>
            <a:ext cx="2719724" cy="493002"/>
          </a:xfrm>
          <a:prstGeom prst="rect">
            <a:avLst/>
          </a:prstGeom>
        </p:spPr>
      </p:pic>
      <p:sp>
        <p:nvSpPr>
          <p:cNvPr id="25" name="Title 24">
            <a:extLst>
              <a:ext uri="{FF2B5EF4-FFF2-40B4-BE49-F238E27FC236}">
                <a16:creationId xmlns:a16="http://schemas.microsoft.com/office/drawing/2014/main" id="{2D2C239B-88E1-457C-AF32-CD788D75615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00075" y="1738818"/>
            <a:ext cx="10515600" cy="937475"/>
          </a:xfrm>
        </p:spPr>
        <p:txBody>
          <a:bodyPr>
            <a:normAutofit/>
          </a:bodyPr>
          <a:lstStyle>
            <a:lvl1pPr>
              <a:defRPr sz="2800" b="1">
                <a:latin typeface="Montserrat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2F97CC2-C478-438E-BCC8-135042EB3C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075" y="2831791"/>
            <a:ext cx="10515600" cy="3078355"/>
          </a:xfrm>
        </p:spPr>
        <p:txBody>
          <a:bodyPr>
            <a:normAutofit/>
          </a:bodyPr>
          <a:lstStyle>
            <a:lvl1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6BC51-14EF-49AE-9483-D02F3516B228}"/>
              </a:ext>
            </a:extLst>
          </p:cNvPr>
          <p:cNvSpPr txBox="1"/>
          <p:nvPr userDrawn="1"/>
        </p:nvSpPr>
        <p:spPr>
          <a:xfrm>
            <a:off x="599566" y="6396113"/>
            <a:ext cx="6699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>
                <a:solidFill>
                  <a:srgbClr val="F3F4F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 DESA | </a:t>
            </a:r>
            <a:r>
              <a:rPr lang="nl-BE" sz="1200" b="1" err="1">
                <a:solidFill>
                  <a:srgbClr val="F3F4F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Division</a:t>
            </a:r>
            <a:r>
              <a:rPr lang="nl-BE" sz="1200" b="1">
                <a:solidFill>
                  <a:srgbClr val="F3F4F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for Public </a:t>
            </a:r>
            <a:r>
              <a:rPr lang="nl-BE" sz="1200" b="1" err="1">
                <a:solidFill>
                  <a:srgbClr val="F3F4F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Insitutions</a:t>
            </a:r>
            <a:r>
              <a:rPr lang="nl-BE" sz="1200" b="1">
                <a:solidFill>
                  <a:srgbClr val="F3F4F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1200" b="1" err="1">
                <a:solidFill>
                  <a:srgbClr val="F3F4F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</a:t>
            </a:r>
            <a:r>
              <a:rPr lang="nl-BE" sz="1200" b="1">
                <a:solidFill>
                  <a:srgbClr val="F3F4F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Digital </a:t>
            </a:r>
            <a:r>
              <a:rPr lang="nl-BE" sz="1200" b="1" err="1">
                <a:solidFill>
                  <a:srgbClr val="F3F4F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Government</a:t>
            </a:r>
            <a:endParaRPr lang="en-GB" sz="1200" b="1">
              <a:solidFill>
                <a:srgbClr val="F3F4F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Shape 88">
            <a:extLst>
              <a:ext uri="{FF2B5EF4-FFF2-40B4-BE49-F238E27FC236}">
                <a16:creationId xmlns:a16="http://schemas.microsoft.com/office/drawing/2014/main" id="{A6DF55A9-8A0A-E9EA-D743-9C1DDAC03F68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48317"/>
            <a:ext cx="12192000" cy="30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9961991"/>
      </p:ext>
    </p:extLst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BF66B-0637-49D2-BDF2-0B39A1950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37C180-BC22-4CC0-9821-92C9F540B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81A50-01E3-4261-839E-7A651AF7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442CCF3A-C71A-40AC-93DD-FE5585F097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12/11/24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A7B10-F313-4DBA-9E2D-677A898E2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4F3A3-17CD-4CA3-BF5A-E458DAC42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E407593D-9879-45B1-98E7-13E05E1FA4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187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3304-9242-41F8-B0F0-AC92C42B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60319-9784-446E-BC3A-677BD93F9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FC372-202F-4DF9-9F55-0DCF423AD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442CCF3A-C71A-40AC-93DD-FE5585F097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12/11/24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C9471-6B91-45C4-975B-7F86833C5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9AD90-5321-4411-84F1-30BEC5C3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E407593D-9879-45B1-98E7-13E05E1FA4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684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5FAD6-0621-48C7-B3BB-EC6A9A53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23DF6-2F9E-4D87-8AD0-EA2128BAE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3BD7D-F19A-4CBB-A504-7DC67BAA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442CCF3A-C71A-40AC-93DD-FE5585F097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12/11/24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E3EA0-53DB-4760-98BC-EC2DAF399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97D8C-FAD2-4887-A767-4DAF039F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E407593D-9879-45B1-98E7-13E05E1FA4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4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theme" Target="../theme/theme2.xml"/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image" Target="../media/image7.svg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8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0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BC3AD2-AED1-4AD8-A142-2CF20D22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1F0AC-E57C-4550-A037-BE4564F92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EBBED-BA32-4574-BBAF-F32486AA3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761BF-5C0C-4938-9410-E7F35F5DF0BC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9F160-FE61-4FF5-B841-B6281CD43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20CAC-BB33-4206-8DD6-53B7B2C23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2F786-62DF-4663-8863-96D3F4B0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7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  <p:sldLayoutId id="2147483711" r:id="rId35"/>
    <p:sldLayoutId id="2147483712" r:id="rId36"/>
    <p:sldLayoutId id="2147483713" r:id="rId37"/>
    <p:sldLayoutId id="2147483714" r:id="rId38"/>
    <p:sldLayoutId id="2147483715" r:id="rId39"/>
    <p:sldLayoutId id="2147483716" r:id="rId40"/>
    <p:sldLayoutId id="2147483717" r:id="rId41"/>
    <p:sldLayoutId id="2147483718" r:id="rId42"/>
    <p:sldLayoutId id="2147483719" r:id="rId43"/>
    <p:sldLayoutId id="2147483720" r:id="rId44"/>
    <p:sldLayoutId id="2147483721" r:id="rId45"/>
    <p:sldLayoutId id="2147483722" r:id="rId46"/>
    <p:sldLayoutId id="2147483723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24766" y="671232"/>
            <a:ext cx="11470194" cy="618676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6E8647-56AD-4330-B207-47213A50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76679"/>
            <a:ext cx="10515600" cy="914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E2B57-3F1C-48B4-AA5A-BB0EC6073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61221-0CFF-4660-84D1-C51FAACEB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Roboto"/>
                <a:cs typeface="Roboto"/>
              </a:defRPr>
            </a:lvl1pPr>
          </a:lstStyle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8">
            <a:extLst>
              <a:ext uri="{FF2B5EF4-FFF2-40B4-BE49-F238E27FC236}">
                <a16:creationId xmlns:a16="http://schemas.microsoft.com/office/drawing/2014/main" id="{070B861E-66B6-4EAE-826B-0BAFF421128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55818" y="155719"/>
            <a:ext cx="2583308" cy="46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990465" y="6176965"/>
            <a:ext cx="6210331" cy="42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2" r:id="rId17"/>
    <p:sldLayoutId id="2147483743" r:id="rId18"/>
    <p:sldLayoutId id="2147483744" r:id="rId19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267" kern="1200">
          <a:solidFill>
            <a:schemeClr val="accent1">
              <a:lumMod val="50000"/>
            </a:schemeClr>
          </a:solidFill>
          <a:latin typeface="+mn-lt"/>
          <a:ea typeface="+mj-ea"/>
          <a:cs typeface="Montserrat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Roboto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Roboto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Roboto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Roboto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Roboto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4984A13-18A3-4A7E-9C63-CCCB4783C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4F65E46-80BF-4E53-9D3B-09B5947A3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10E059B-57C1-465E-B238-4AC8D88B7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22A0F-2D23-48AF-B08C-1AED2A3BAB94}" type="datetime1">
              <a:rPr lang="en-US" altLang="ko-KR" smtClean="0"/>
              <a:t>12/11/24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100E6D-EED5-4E39-B680-2D3AA0847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2A6A0F-7110-45E0-A425-1AF4886B3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CB084-C5B5-4656-B1C5-3EE687F46F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7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671014-FBCC-4F9C-8C7A-CD42CC447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F74E0-596D-45F1-955D-7232BD7DC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3CB2F-B1D6-4AD8-94D2-EB5C695AD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442CCF3A-C71A-40AC-93DD-FE5585F097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12/11/24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CD2FF-BA6B-497C-8AA3-7C25B5BDE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D11DF-DA26-4561-8E4D-4A56A6AEF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E407593D-9879-45B1-98E7-13E05E1FA4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C84933-C4F8-4FB3-AA13-594342881DD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20" y="54485"/>
            <a:ext cx="1402080" cy="48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1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344D58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49"/>
          <p:cNvSpPr txBox="1"/>
          <p:nvPr/>
        </p:nvSpPr>
        <p:spPr>
          <a:xfrm>
            <a:off x="268067" y="692500"/>
            <a:ext cx="5528800" cy="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8225D3-6738-8376-0555-5F4AD04D2725}"/>
              </a:ext>
            </a:extLst>
          </p:cNvPr>
          <p:cNvSpPr/>
          <p:nvPr/>
        </p:nvSpPr>
        <p:spPr>
          <a:xfrm>
            <a:off x="882316" y="900900"/>
            <a:ext cx="10427368" cy="47738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499864" dir="25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lt"/>
                <a:cs typeface="+mn-lt"/>
                <a:sym typeface="Arial"/>
              </a:rPr>
              <a:t>Innovation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lt"/>
                <a:cs typeface="+mn-lt"/>
                <a:sym typeface="Arial"/>
              </a:rPr>
              <a:t>Ms. Cristina A. Rodriguez-Acosta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lt"/>
                <a:cs typeface="+mn-lt"/>
                <a:sym typeface="Arial"/>
              </a:rPr>
              <a:t>, Inter-regional Advisor,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lt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lt"/>
                <a:cs typeface="+mn-lt"/>
                <a:sym typeface="Arial"/>
              </a:rPr>
              <a:t>PMCDU, DPIDG, UN DESA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E729AE-63E6-25E1-5348-25ABE4DACBD7}"/>
              </a:ext>
            </a:extLst>
          </p:cNvPr>
          <p:cNvSpPr txBox="1"/>
          <p:nvPr/>
        </p:nvSpPr>
        <p:spPr>
          <a:xfrm>
            <a:off x="4970420" y="3057986"/>
            <a:ext cx="2245925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  11:30 – 11:50</a:t>
            </a:r>
          </a:p>
        </p:txBody>
      </p:sp>
    </p:spTree>
    <p:extLst>
      <p:ext uri="{BB962C8B-B14F-4D97-AF65-F5344CB8AC3E}">
        <p14:creationId xmlns:p14="http://schemas.microsoft.com/office/powerpoint/2010/main" val="304360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4826" y="1034133"/>
            <a:ext cx="876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Features of the Growth Mindset </a:t>
            </a:r>
            <a:endParaRPr kumimoji="0" lang="en-GB" sz="2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4826" y="1936575"/>
            <a:ext cx="10622454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view you adopt for yourself profoundly affects the way you lead your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fixed mindset encompasses the belief that your qualities are fixed and this creates an urgency to prove yourself over and over.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in a growth mindset thrive on challenges. They find success in doing learning and improving.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“Everyone is actually a mixture of fixed and growth mindsets, and that mixture continually evolves with experience. A “pure” growth mindset doesn’t exist, which we have to acknowledge in order to attain the benefits we seek.” 										-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Carol 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Dweck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5786" y="1207690"/>
            <a:ext cx="3012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Anxiety Zone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44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458" y="979583"/>
            <a:ext cx="7924169" cy="802036"/>
          </a:xfrm>
        </p:spPr>
        <p:txBody>
          <a:bodyPr>
            <a:noAutofit/>
          </a:bodyPr>
          <a:lstStyle/>
          <a:p>
            <a:r>
              <a:rPr lang="en-US" sz="3067" b="1"/>
              <a:t>The capability to innovate varies tremendously between countries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2458" y="2035629"/>
            <a:ext cx="8004601" cy="433329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67" b="1"/>
              <a:t>Governments around the world are using digital technologies to innovate </a:t>
            </a:r>
            <a:r>
              <a:rPr lang="en-US" sz="2667"/>
              <a:t>how they operate, share information, make decisions, deliver services, engage and partner with others to solve policy challenges.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67" b="1"/>
              <a:t>Many countries still face challenges to effectively leverage digital technologies </a:t>
            </a:r>
            <a:r>
              <a:rPr lang="en-US" sz="2667"/>
              <a:t>and provide accessible, reliable, fast, personalized, secure and inclusive services to empower people in participatory ways. </a:t>
            </a:r>
          </a:p>
          <a:p>
            <a:pPr marL="0" indent="0" algn="r">
              <a:lnSpc>
                <a:spcPct val="100000"/>
              </a:lnSpc>
              <a:buNone/>
            </a:pPr>
            <a:endParaRPr lang="en-US" sz="1067"/>
          </a:p>
          <a:p>
            <a:pPr marL="0" indent="0" algn="r">
              <a:lnSpc>
                <a:spcPct val="100000"/>
              </a:lnSpc>
              <a:buNone/>
            </a:pPr>
            <a:r>
              <a:rPr lang="en-US" sz="1867"/>
              <a:t>Source: UN e-Government 2020 Survey Report</a:t>
            </a:r>
          </a:p>
        </p:txBody>
      </p:sp>
    </p:spTree>
    <p:extLst>
      <p:ext uri="{BB962C8B-B14F-4D97-AF65-F5344CB8AC3E}">
        <p14:creationId xmlns:p14="http://schemas.microsoft.com/office/powerpoint/2010/main" val="1202917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47907" y="2689437"/>
            <a:ext cx="7836749" cy="3263504"/>
          </a:xfrm>
        </p:spPr>
        <p:txBody>
          <a:bodyPr>
            <a:normAutofit/>
          </a:bodyPr>
          <a:lstStyle/>
          <a:p>
            <a:pPr marL="457189" indent="-457189">
              <a:lnSpc>
                <a:spcPct val="100000"/>
              </a:lnSpc>
              <a:buFont typeface="+mj-lt"/>
              <a:buAutoNum type="arabicPeriod"/>
            </a:pPr>
            <a:r>
              <a:rPr lang="en-US" sz="2667"/>
              <a:t>Access </a:t>
            </a:r>
          </a:p>
          <a:p>
            <a:pPr marL="457189" indent="-457189">
              <a:lnSpc>
                <a:spcPct val="100000"/>
              </a:lnSpc>
              <a:buFont typeface="+mj-lt"/>
              <a:buAutoNum type="arabicPeriod"/>
            </a:pPr>
            <a:r>
              <a:rPr lang="en-US" sz="2667"/>
              <a:t>Quality</a:t>
            </a:r>
          </a:p>
          <a:p>
            <a:pPr marL="457189" indent="-457189">
              <a:lnSpc>
                <a:spcPct val="100000"/>
              </a:lnSpc>
              <a:buFont typeface="+mj-lt"/>
              <a:buAutoNum type="arabicPeriod"/>
            </a:pPr>
            <a:r>
              <a:rPr lang="en-US" sz="2667"/>
              <a:t>Inclusion and Responsiveness</a:t>
            </a:r>
          </a:p>
          <a:p>
            <a:pPr marL="457189" indent="-457189">
              <a:lnSpc>
                <a:spcPct val="100000"/>
              </a:lnSpc>
              <a:buFont typeface="+mj-lt"/>
              <a:buAutoNum type="arabicPeriod"/>
            </a:pPr>
            <a:r>
              <a:rPr lang="en-US" sz="2667"/>
              <a:t>People-driven and personalized services</a:t>
            </a:r>
          </a:p>
          <a:p>
            <a:pPr marL="457189" indent="-457189">
              <a:lnSpc>
                <a:spcPct val="100000"/>
              </a:lnSpc>
              <a:buFont typeface="+mj-lt"/>
              <a:buAutoNum type="arabicPeriod"/>
            </a:pPr>
            <a:r>
              <a:rPr lang="en-US" sz="2667"/>
              <a:t>Transparency and accountability of service delivery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47907" y="1222979"/>
            <a:ext cx="7991445" cy="914011"/>
          </a:xfrm>
        </p:spPr>
        <p:txBody>
          <a:bodyPr>
            <a:noAutofit/>
          </a:bodyPr>
          <a:lstStyle/>
          <a:p>
            <a:r>
              <a:rPr lang="en-US" sz="3467" b="1"/>
              <a:t>Five Main Principles</a:t>
            </a:r>
            <a:br>
              <a:rPr lang="en-US" sz="3467" b="1"/>
            </a:br>
            <a:r>
              <a:rPr lang="en-US" sz="3467" b="1"/>
              <a:t>for Innovation in Public Service Delivery</a:t>
            </a:r>
          </a:p>
        </p:txBody>
      </p:sp>
    </p:spTree>
    <p:extLst>
      <p:ext uri="{BB962C8B-B14F-4D97-AF65-F5344CB8AC3E}">
        <p14:creationId xmlns:p14="http://schemas.microsoft.com/office/powerpoint/2010/main" val="1362090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47906" y="2324362"/>
            <a:ext cx="7991447" cy="3553932"/>
          </a:xfrm>
        </p:spPr>
        <p:txBody>
          <a:bodyPr>
            <a:noAutofit/>
          </a:bodyPr>
          <a:lstStyle/>
          <a:p>
            <a:pPr marL="609585" lvl="1" indent="-609585">
              <a:lnSpc>
                <a:spcPct val="110000"/>
              </a:lnSpc>
              <a:buFont typeface="+mj-lt"/>
              <a:buAutoNum type="arabicPeriod"/>
            </a:pPr>
            <a:r>
              <a:rPr lang="en-US" sz="3200"/>
              <a:t>A holistic approach</a:t>
            </a:r>
          </a:p>
          <a:p>
            <a:pPr marL="609585" lvl="1" indent="-609585">
              <a:lnSpc>
                <a:spcPct val="110000"/>
              </a:lnSpc>
              <a:buFont typeface="+mj-lt"/>
              <a:buAutoNum type="arabicPeriod"/>
            </a:pPr>
            <a:r>
              <a:rPr lang="en-US" sz="3200"/>
              <a:t>Systems thinking</a:t>
            </a:r>
          </a:p>
          <a:p>
            <a:pPr marL="609585" lvl="1" indent="-609585">
              <a:lnSpc>
                <a:spcPct val="110000"/>
              </a:lnSpc>
              <a:buFont typeface="+mj-lt"/>
              <a:buAutoNum type="arabicPeriod"/>
            </a:pPr>
            <a:r>
              <a:rPr lang="en-US" sz="3200"/>
              <a:t>A strategic framework</a:t>
            </a:r>
          </a:p>
          <a:p>
            <a:pPr marL="609585" lvl="1" indent="-609585">
              <a:lnSpc>
                <a:spcPct val="110000"/>
              </a:lnSpc>
              <a:buFont typeface="+mj-lt"/>
              <a:buAutoNum type="arabicPeriod"/>
            </a:pPr>
            <a:r>
              <a:rPr lang="en-US" sz="3200"/>
              <a:t>Stakeholder analysis</a:t>
            </a:r>
          </a:p>
          <a:p>
            <a:pPr marL="609585" lvl="1" indent="-609585">
              <a:lnSpc>
                <a:spcPct val="110000"/>
              </a:lnSpc>
              <a:buFont typeface="+mj-lt"/>
              <a:buAutoNum type="arabicPeriod"/>
            </a:pPr>
            <a:r>
              <a:rPr lang="en-US" sz="3200"/>
              <a:t>Strategy</a:t>
            </a:r>
          </a:p>
          <a:p>
            <a:pPr marL="609585" lvl="1" indent="-609585">
              <a:lnSpc>
                <a:spcPct val="110000"/>
              </a:lnSpc>
              <a:buFont typeface="+mj-lt"/>
              <a:buAutoNum type="arabicPeriod"/>
            </a:pPr>
            <a:r>
              <a:rPr lang="en-US" sz="3200"/>
              <a:t>Action </a:t>
            </a:r>
          </a:p>
          <a:p>
            <a:pPr algn="r">
              <a:lnSpc>
                <a:spcPct val="110000"/>
              </a:lnSpc>
            </a:pPr>
            <a:endParaRPr lang="en-US" sz="1867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47906" y="1000515"/>
            <a:ext cx="7951252" cy="11811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/>
              <a:t>Six Key Steps in Designing a Roadmap for Innovation and  Digital Transformation	</a:t>
            </a:r>
          </a:p>
        </p:txBody>
      </p:sp>
    </p:spTree>
    <p:extLst>
      <p:ext uri="{BB962C8B-B14F-4D97-AF65-F5344CB8AC3E}">
        <p14:creationId xmlns:p14="http://schemas.microsoft.com/office/powerpoint/2010/main" val="2499162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CBCC2-22FD-44AC-8183-19E50FD6C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005" y="1252786"/>
            <a:ext cx="10105098" cy="740249"/>
          </a:xfrm>
        </p:spPr>
        <p:txBody>
          <a:bodyPr>
            <a:normAutofit fontScale="90000"/>
          </a:bodyPr>
          <a:lstStyle/>
          <a:p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Enablers for promoting digital skills, innovation and changing mindsets </a:t>
            </a:r>
            <a:endParaRPr lang="en-US" sz="3200" b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7962D-722E-40E1-8162-4EA5E77A5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120" y="2209373"/>
            <a:ext cx="10099899" cy="44044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0815" indent="-170815"/>
            <a:r>
              <a:rPr lang="en-US" sz="2000">
                <a:latin typeface="Calibri"/>
                <a:cs typeface="Calibri"/>
              </a:rPr>
              <a:t>Political commitment - </a:t>
            </a:r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Leadership </a:t>
            </a:r>
            <a:endParaRPr lang="en-US"/>
          </a:p>
          <a:p>
            <a:pPr marL="170815" indent="-170815"/>
            <a:r>
              <a:rPr lang="en-US" sz="2000">
                <a:latin typeface="Calibri"/>
                <a:cs typeface="Calibri"/>
              </a:rPr>
              <a:t>Support a culture of transformational leadership, investing in HR and changing the mindset of the public sector that allows for continuing training. </a:t>
            </a:r>
            <a:endParaRPr lang="en-US" sz="2000">
              <a:latin typeface="Calibri"/>
              <a:ea typeface="Calibri"/>
              <a:cs typeface="Calibri"/>
            </a:endParaRPr>
          </a:p>
          <a:p>
            <a:pPr marL="170815" indent="-170815"/>
            <a:r>
              <a:rPr lang="en-US" sz="2000">
                <a:latin typeface="Calibri"/>
                <a:cs typeface="Calibri"/>
              </a:rPr>
              <a:t>Systemic thinking and synergies that allow complementarity in training policies and their implementation.</a:t>
            </a:r>
            <a:endParaRPr lang="en-US" sz="2000">
              <a:latin typeface="Calibri"/>
              <a:ea typeface="Calibri"/>
              <a:cs typeface="Calibri"/>
            </a:endParaRPr>
          </a:p>
          <a:p>
            <a:pPr marL="170815" indent="-170815"/>
            <a:r>
              <a:rPr lang="en-US" sz="2000">
                <a:latin typeface="Calibri"/>
                <a:cs typeface="Calibri"/>
              </a:rPr>
              <a:t>Organizational structures and processes that allow intersectoral, intergovernmental and interdepartmental coordination.</a:t>
            </a:r>
            <a:endParaRPr lang="en-US" sz="2000">
              <a:latin typeface="Calibri"/>
              <a:ea typeface="Calibri"/>
              <a:cs typeface="Calibri"/>
            </a:endParaRPr>
          </a:p>
          <a:p>
            <a:pPr marL="170815" indent="-170815"/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Appropriate funding.</a:t>
            </a:r>
            <a:endParaRPr lang="en-US" sz="2000" b="1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170815" indent="-170815"/>
            <a:r>
              <a:rPr lang="en-US" sz="2000">
                <a:latin typeface="Calibri"/>
                <a:cs typeface="Calibri"/>
              </a:rPr>
              <a:t>Appropriate legislation/regulations that support training and promote innovation.</a:t>
            </a:r>
            <a:endParaRPr lang="en-US" sz="2000">
              <a:latin typeface="Calibri"/>
              <a:ea typeface="Calibri"/>
              <a:cs typeface="Calibri"/>
            </a:endParaRPr>
          </a:p>
          <a:p>
            <a:pPr marL="170815" indent="-170815"/>
            <a:r>
              <a:rPr lang="en-US" sz="2000">
                <a:latin typeface="Calibri"/>
                <a:cs typeface="Calibri"/>
              </a:rPr>
              <a:t>Involvement and empowerment of all stakeholders.</a:t>
            </a:r>
            <a:endParaRPr lang="en-US" sz="2000">
              <a:latin typeface="Calibri"/>
              <a:ea typeface="Calibri"/>
              <a:cs typeface="Calibri"/>
            </a:endParaRPr>
          </a:p>
          <a:p>
            <a:pPr marL="170815" indent="-170815"/>
            <a:r>
              <a:rPr lang="en-US" sz="2000">
                <a:latin typeface="Calibri"/>
                <a:cs typeface="Calibri"/>
              </a:rPr>
              <a:t>Monitoring, reporting and evaluation of processes.</a:t>
            </a:r>
            <a:endParaRPr lang="en-US" sz="2000">
              <a:latin typeface="Calibri"/>
              <a:ea typeface="Calibri"/>
              <a:cs typeface="Calibri"/>
            </a:endParaRPr>
          </a:p>
          <a:p>
            <a:pPr marL="170815" indent="-170815"/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Promote a skills-based approach to hiring and promotion</a:t>
            </a:r>
            <a:r>
              <a:rPr lang="en-US" sz="2000">
                <a:latin typeface="Calibri"/>
                <a:cs typeface="Calibri"/>
              </a:rPr>
              <a:t>. </a:t>
            </a:r>
            <a:endParaRPr lang="en-US" sz="2000">
              <a:latin typeface="Calibri"/>
              <a:ea typeface="Calibri"/>
              <a:cs typeface="Calibri"/>
            </a:endParaRPr>
          </a:p>
          <a:p>
            <a:pPr marL="170815" indent="-170815"/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1CBF67E-67D5-4625-BCCB-B1F0D9EB6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566" y="550425"/>
            <a:ext cx="2719724" cy="49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8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8" name="Google Shape;1138;p215"/>
          <p:cNvPicPr preferRelativeResize="0"/>
          <p:nvPr/>
        </p:nvPicPr>
        <p:blipFill rotWithShape="1">
          <a:blip r:embed="rId3">
            <a:alphaModFix/>
          </a:blip>
          <a:srcRect l="16453" r="16446"/>
          <a:stretch/>
        </p:blipFill>
        <p:spPr>
          <a:xfrm>
            <a:off x="0" y="0"/>
            <a:ext cx="613551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9" name="Google Shape;1139;p215"/>
          <p:cNvSpPr/>
          <p:nvPr/>
        </p:nvSpPr>
        <p:spPr>
          <a:xfrm>
            <a:off x="6357118" y="1678488"/>
            <a:ext cx="5414400" cy="175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Importance of an Innovation/Experimental Mindset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  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2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D86C23C-DB96-9F2A-0510-BDCBF0C7B7C7}"/>
              </a:ext>
            </a:extLst>
          </p:cNvPr>
          <p:cNvSpPr txBox="1">
            <a:spLocks/>
          </p:cNvSpPr>
          <p:nvPr/>
        </p:nvSpPr>
        <p:spPr>
          <a:xfrm>
            <a:off x="457201" y="1870363"/>
            <a:ext cx="10861964" cy="4128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Roboto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Roboto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Roboto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Roboto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Roboto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Roboto"/>
              </a:rPr>
              <a:t>The generation and implementation of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Roboto"/>
              </a:rPr>
              <a:t>valuable new ideas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Roboto"/>
              </a:rPr>
              <a:t>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Roboto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Roboto"/>
              </a:rPr>
              <a:t>Innovation can be directed to products, services, processes, technology, strategy and entire models of operation.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Roboto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Roboto"/>
              </a:rPr>
              <a:t>Today innovation in many different areas is greatly facilitated by digital technologies.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Roboto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Roboto"/>
              </a:rPr>
              <a:t>Digital transformation requires new skills and new mindsets.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Roboto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9077A-8A15-8DEF-0FEA-48E1F2F41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17" y="1870363"/>
            <a:ext cx="11218776" cy="42298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0C5F15-6A2E-A5AB-5DE5-80286FEE0CC9}"/>
              </a:ext>
            </a:extLst>
          </p:cNvPr>
          <p:cNvSpPr txBox="1"/>
          <p:nvPr/>
        </p:nvSpPr>
        <p:spPr>
          <a:xfrm>
            <a:off x="2530258" y="876822"/>
            <a:ext cx="7728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/>
                <a:ea typeface="+mn-ea"/>
                <a:cs typeface="+mn-cs"/>
              </a:rPr>
              <a:t>What is Innovation? </a:t>
            </a:r>
          </a:p>
        </p:txBody>
      </p:sp>
    </p:spTree>
    <p:extLst>
      <p:ext uri="{BB962C8B-B14F-4D97-AF65-F5344CB8AC3E}">
        <p14:creationId xmlns:p14="http://schemas.microsoft.com/office/powerpoint/2010/main" val="1153422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2723C9-8BE8-F78F-35EF-8A3059EB20AE}"/>
              </a:ext>
            </a:extLst>
          </p:cNvPr>
          <p:cNvSpPr txBox="1"/>
          <p:nvPr/>
        </p:nvSpPr>
        <p:spPr>
          <a:xfrm>
            <a:off x="3445034" y="443249"/>
            <a:ext cx="7239667" cy="6534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What is an Innovation/Experimental Mindset?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CAEE2C-1259-B42B-A834-838F899C7015}"/>
              </a:ext>
            </a:extLst>
          </p:cNvPr>
          <p:cNvGraphicFramePr>
            <a:graphicFrameLocks noGrp="1"/>
          </p:cNvGraphicFramePr>
          <p:nvPr/>
        </p:nvGraphicFramePr>
        <p:xfrm>
          <a:off x="830893" y="1390228"/>
          <a:ext cx="10094075" cy="469780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0094075">
                  <a:extLst>
                    <a:ext uri="{9D8B030D-6E8A-4147-A177-3AD203B41FA5}">
                      <a16:colId xmlns:a16="http://schemas.microsoft.com/office/drawing/2014/main" val="2197983403"/>
                    </a:ext>
                  </a:extLst>
                </a:gridCol>
              </a:tblGrid>
              <a:tr h="470127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Institutional Effectiveness</a:t>
                      </a:r>
                    </a:p>
                  </a:txBody>
                  <a:tcPr marL="55470" marR="55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9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275187"/>
                  </a:ext>
                </a:extLst>
              </a:tr>
              <a:tr h="493877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Innovative/ Problem-solving Experimental Mindset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5470" marR="55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9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564914"/>
                  </a:ext>
                </a:extLst>
              </a:tr>
              <a:tr h="357057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effectLst/>
                          <a:highlight>
                            <a:srgbClr val="E3C9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BELIEFS: </a:t>
                      </a:r>
                      <a:r>
                        <a:rPr lang="en-US" sz="20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Human capacities are not fixed; it is possible to continuously improve through efforts and learning</a:t>
                      </a:r>
                      <a:endParaRPr lang="zh-CN" sz="2000" b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US" sz="2000" b="0">
                          <a:effectLst/>
                          <a:highlight>
                            <a:srgbClr val="E3C9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ATTITUDES: </a:t>
                      </a:r>
                      <a:r>
                        <a:rPr lang="en-US" sz="20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 a risk-taker, eager to experiment, problem-solver, creative, resilient, driven and motivated to achieve excellence, thinking outside of the box</a:t>
                      </a:r>
                      <a:endParaRPr lang="zh-CN" sz="2000" b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US" sz="20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zh-CN" sz="2000" b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US" sz="2000" b="0">
                          <a:effectLst/>
                          <a:highlight>
                            <a:srgbClr val="E3C9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COMPETENCIES: </a:t>
                      </a:r>
                      <a:r>
                        <a:rPr lang="en-US" sz="20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 experimental problem-solving/experimental mindset is characterized by </a:t>
                      </a:r>
                      <a:r>
                        <a:rPr lang="en-US" sz="2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strategic problem-solving </a:t>
                      </a:r>
                      <a:r>
                        <a:rPr lang="en-US" sz="20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develop and break down problem scenarios to ensure solutions that can be presented in a stepwise approach towards the achievement of a target; </a:t>
                      </a:r>
                      <a:r>
                        <a:rPr lang="en-US" sz="2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creativity</a:t>
                      </a:r>
                      <a:r>
                        <a:rPr lang="en-US" sz="20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actively seek to improve </a:t>
                      </a:r>
                      <a:r>
                        <a:rPr lang="en-US" sz="2000" b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programmes</a:t>
                      </a:r>
                      <a:r>
                        <a:rPr lang="en-US" sz="20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or services, offering new and different options to solve problems and meet client/citizen needs </a:t>
                      </a:r>
                      <a:r>
                        <a:rPr lang="en-US" sz="2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innovation </a:t>
                      </a:r>
                      <a:r>
                        <a:rPr lang="en-US" sz="20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value the improvement of process and new solutions in work situations, while perceiving different and novel ways to deal with public challenges and opportunities.</a:t>
                      </a:r>
                      <a:endParaRPr lang="zh-CN" sz="2000" b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5470" marR="554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870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86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5" name="Google Shape;1185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0535" y="3751637"/>
            <a:ext cx="3313075" cy="2432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8431" y="808909"/>
            <a:ext cx="3653533" cy="2433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7" name="Google Shape;1187;p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83833" y="3726096"/>
            <a:ext cx="3242963" cy="2432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8" name="Google Shape;1188;p7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675" y="3708487"/>
            <a:ext cx="3356530" cy="2432222"/>
          </a:xfrm>
          <a:prstGeom prst="rect">
            <a:avLst/>
          </a:prstGeom>
          <a:noFill/>
          <a:ln>
            <a:noFill/>
          </a:ln>
        </p:spPr>
      </p:pic>
      <p:sp>
        <p:nvSpPr>
          <p:cNvPr id="1189" name="Google Shape;1189;p74"/>
          <p:cNvSpPr txBox="1"/>
          <p:nvPr/>
        </p:nvSpPr>
        <p:spPr>
          <a:xfrm>
            <a:off x="1945362" y="3318078"/>
            <a:ext cx="2331681" cy="496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775" rIns="0" bIns="0" anchor="t" anchorCtr="0">
            <a:noAutofit/>
          </a:bodyPr>
          <a:lstStyle/>
          <a:p>
            <a:pPr marL="159381" marR="5080" lvl="0" indent="-147316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r>
              <a:rPr kumimoji="0" lang="en-US" sz="2000" b="0" i="0" u="none" strike="noStrike" kern="0" cap="none" spc="0" normalizeH="0" baseline="0" noProof="0" err="1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eamwork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74"/>
          <p:cNvSpPr txBox="1"/>
          <p:nvPr/>
        </p:nvSpPr>
        <p:spPr>
          <a:xfrm>
            <a:off x="642122" y="6334531"/>
            <a:ext cx="3329066" cy="600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775" rIns="0" bIns="0" anchor="t" anchorCtr="0">
            <a:noAutofit/>
          </a:bodyPr>
          <a:lstStyle/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Co-creation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74"/>
          <p:cNvSpPr txBox="1"/>
          <p:nvPr/>
        </p:nvSpPr>
        <p:spPr>
          <a:xfrm>
            <a:off x="6513181" y="3330269"/>
            <a:ext cx="3774485" cy="60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775" rIns="0" bIns="0" anchor="t" anchorCtr="0">
            <a:noAutofit/>
          </a:bodyPr>
          <a:lstStyle/>
          <a:p>
            <a:pPr marL="253994" marR="5080" lvl="0" indent="-241927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</a:t>
            </a:r>
            <a:r>
              <a:rPr kumimoji="0" lang="en-US" sz="2000" b="0" i="0" u="none" strike="noStrike" kern="0" cap="none" spc="0" normalizeH="0" baseline="0" noProof="0" err="1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eeting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the users, yourself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74"/>
          <p:cNvSpPr txBox="1"/>
          <p:nvPr/>
        </p:nvSpPr>
        <p:spPr>
          <a:xfrm>
            <a:off x="4496246" y="6334531"/>
            <a:ext cx="3061478" cy="72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775" rIns="0" bIns="0" anchor="t" anchorCtr="0">
            <a:noAutofit/>
          </a:bodyPr>
          <a:lstStyle/>
          <a:p>
            <a:pPr marL="0" marR="5080" lvl="0" indent="127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</a:t>
            </a:r>
            <a:r>
              <a:rPr kumimoji="0" lang="en-US" sz="2000" b="0" i="0" u="none" strike="noStrike" kern="0" cap="none" spc="0" normalizeH="0" baseline="0" noProof="0" err="1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rototyping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solutions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74"/>
          <p:cNvSpPr txBox="1">
            <a:spLocks noGrp="1"/>
          </p:cNvSpPr>
          <p:nvPr>
            <p:ph type="title"/>
          </p:nvPr>
        </p:nvSpPr>
        <p:spPr>
          <a:xfrm>
            <a:off x="2734928" y="223078"/>
            <a:ext cx="9395535" cy="49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An Innovation mindset is based on a methodology that thrives with …</a:t>
            </a:r>
            <a:endParaRPr sz="2000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74"/>
          <p:cNvSpPr txBox="1">
            <a:spLocks noGrp="1"/>
          </p:cNvSpPr>
          <p:nvPr>
            <p:ph type="sldNum" idx="12"/>
          </p:nvPr>
        </p:nvSpPr>
        <p:spPr>
          <a:xfrm>
            <a:off x="10150971" y="5619691"/>
            <a:ext cx="245700" cy="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75" rIns="0" bIns="0" anchor="t" anchorCtr="0">
            <a:noAutofit/>
          </a:bodyPr>
          <a:lstStyle/>
          <a:p>
            <a:pPr marL="9397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9397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5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5" name="Google Shape;1195;p7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34712" y="845510"/>
            <a:ext cx="3628793" cy="2416777"/>
          </a:xfrm>
          <a:prstGeom prst="rect">
            <a:avLst/>
          </a:prstGeom>
          <a:noFill/>
          <a:ln>
            <a:noFill/>
          </a:ln>
        </p:spPr>
      </p:pic>
      <p:sp>
        <p:nvSpPr>
          <p:cNvPr id="1196" name="Google Shape;1196;p74"/>
          <p:cNvSpPr txBox="1"/>
          <p:nvPr/>
        </p:nvSpPr>
        <p:spPr>
          <a:xfrm>
            <a:off x="8205198" y="6183859"/>
            <a:ext cx="3068344" cy="673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775" rIns="0" bIns="0" anchor="t" anchorCtr="0">
            <a:noAutofit/>
          </a:bodyPr>
          <a:lstStyle/>
          <a:p>
            <a:pPr marL="0" marR="5080" lvl="0" indent="127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Failing frequently,  learning &amp; moving 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7" name="Google Shape;1197;p7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178" y="89292"/>
            <a:ext cx="2850755" cy="562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04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▷ 10 causas de la resistencia al cambio que te paralizan ⋆ Rincón de la  Psicología">
            <a:extLst>
              <a:ext uri="{FF2B5EF4-FFF2-40B4-BE49-F238E27FC236}">
                <a16:creationId xmlns:a16="http://schemas.microsoft.com/office/drawing/2014/main" id="{8F3BC0F4-4CA0-253B-D0FD-538FBAE6C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 bwMode="auto">
          <a:xfrm>
            <a:off x="0" y="-4450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122924-7F01-4D34-A4B9-0A99A582E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585" y="748550"/>
            <a:ext cx="8367623" cy="9595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4000" dirty="0">
                <a:solidFill>
                  <a:srgbClr val="FFFFFF"/>
                </a:solidFill>
              </a:rPr>
              <a:t>Challenges to an Innovative Mindset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281D2D3-0CE9-9840-4EF0-39904F3535D9}"/>
              </a:ext>
            </a:extLst>
          </p:cNvPr>
          <p:cNvSpPr/>
          <p:nvPr/>
        </p:nvSpPr>
        <p:spPr>
          <a:xfrm>
            <a:off x="11059886" y="110945"/>
            <a:ext cx="714283" cy="574855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87CCF9-BCD0-9E39-E810-49521EB8A6D0}"/>
              </a:ext>
            </a:extLst>
          </p:cNvPr>
          <p:cNvSpPr txBox="1"/>
          <p:nvPr/>
        </p:nvSpPr>
        <p:spPr>
          <a:xfrm>
            <a:off x="1285114" y="2801926"/>
            <a:ext cx="7810500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Resistance to Change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Aversion to Failure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Challenges to adopting user-centric approaches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Working collaboratively in a multidisciplinary approach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Thinking outside the box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8720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6" name="Rectangle 208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8" name="Rectangle 2087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4" name="Rectangle 2089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5" name="Rectangle 2091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22924-7F01-4D34-A4B9-0A99A582E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>
                <a:solidFill>
                  <a:srgbClr val="FFFFFF"/>
                </a:solidFill>
              </a:rPr>
              <a:t>Resistance to Change/Thinking outside the box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onnect 9 Dots with 4 Lines: Why 'Thinking Outside the Box' Doesn't Work">
            <a:extLst>
              <a:ext uri="{FF2B5EF4-FFF2-40B4-BE49-F238E27FC236}">
                <a16:creationId xmlns:a16="http://schemas.microsoft.com/office/drawing/2014/main" id="{FFDFA9BC-4FF4-4E74-8BA0-036743309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319" y="1966293"/>
            <a:ext cx="10017360" cy="44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90EFEE8-DA9E-200F-28C4-9FD2E2EA2B37}"/>
              </a:ext>
            </a:extLst>
          </p:cNvPr>
          <p:cNvSpPr/>
          <p:nvPr/>
        </p:nvSpPr>
        <p:spPr>
          <a:xfrm>
            <a:off x="11059886" y="110945"/>
            <a:ext cx="714283" cy="574855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24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7F5EAD8-2532-88B4-6A38-DA72DB7E5857}"/>
              </a:ext>
            </a:extLst>
          </p:cNvPr>
          <p:cNvGrpSpPr/>
          <p:nvPr/>
        </p:nvGrpSpPr>
        <p:grpSpPr>
          <a:xfrm>
            <a:off x="477113" y="905345"/>
            <a:ext cx="11237774" cy="5571271"/>
            <a:chOff x="477113" y="994555"/>
            <a:chExt cx="11237774" cy="5571271"/>
          </a:xfrm>
        </p:grpSpPr>
        <p:pic>
          <p:nvPicPr>
            <p:cNvPr id="3" name="Picture 4" descr="Using only 3 straight lines, and without lifting your pencil, can you  connect all the dots?">
              <a:extLst>
                <a:ext uri="{FF2B5EF4-FFF2-40B4-BE49-F238E27FC236}">
                  <a16:creationId xmlns:a16="http://schemas.microsoft.com/office/drawing/2014/main" id="{C2A82960-BD8E-18AC-66D3-9ECBFA48DB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98"/>
            <a:stretch/>
          </p:blipFill>
          <p:spPr bwMode="auto">
            <a:xfrm>
              <a:off x="4346390" y="3768132"/>
              <a:ext cx="7368497" cy="2797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The Nine Dot Puzzle - Episcopal Church of the Trinity, Coatesville, PA">
              <a:extLst>
                <a:ext uri="{FF2B5EF4-FFF2-40B4-BE49-F238E27FC236}">
                  <a16:creationId xmlns:a16="http://schemas.microsoft.com/office/drawing/2014/main" id="{18666225-C293-4A46-BC80-EEA0724A93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113" y="994555"/>
              <a:ext cx="6516539" cy="2900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F122924-7F01-4D34-A4B9-0A99A582E604}"/>
              </a:ext>
            </a:extLst>
          </p:cNvPr>
          <p:cNvSpPr txBox="1">
            <a:spLocks/>
          </p:cNvSpPr>
          <p:nvPr/>
        </p:nvSpPr>
        <p:spPr>
          <a:xfrm>
            <a:off x="7156936" y="2569529"/>
            <a:ext cx="4072342" cy="1325563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lIns="91440" tIns="45720" rIns="91440" bIns="45720" anchor="t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ea typeface="+mj-ea"/>
                <a:cs typeface="+mj-cs"/>
              </a:rPr>
              <a:t>Resistance</a:t>
            </a:r>
            <a:r>
              <a:rPr kumimoji="0" lang="es-E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ea typeface="+mj-ea"/>
                <a:cs typeface="+mj-cs"/>
              </a:rPr>
              <a:t> </a:t>
            </a:r>
            <a:r>
              <a:rPr kumimoji="0" lang="es-ES" sz="44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ea typeface="+mj-ea"/>
                <a:cs typeface="+mj-cs"/>
              </a:rPr>
              <a:t>to</a:t>
            </a:r>
            <a:r>
              <a:rPr kumimoji="0" lang="es-E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ea typeface="+mj-ea"/>
                <a:cs typeface="+mj-cs"/>
              </a:rPr>
              <a:t> </a:t>
            </a:r>
            <a:r>
              <a:rPr kumimoji="0" lang="es-ES" sz="44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ea typeface="+mj-ea"/>
                <a:cs typeface="+mj-cs"/>
              </a:rPr>
              <a:t>change</a:t>
            </a:r>
            <a:endParaRPr kumimoji="0" lang="es-ES" sz="4400" b="1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ea typeface="맑은 고딕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7088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66"/>
          <p:cNvPicPr preferRelativeResize="0"/>
          <p:nvPr/>
        </p:nvPicPr>
        <p:blipFill rotWithShape="1">
          <a:blip r:embed="rId3">
            <a:alphaModFix/>
          </a:blip>
          <a:srcRect t="8624" b="20393"/>
          <a:stretch/>
        </p:blipFill>
        <p:spPr>
          <a:xfrm>
            <a:off x="180109" y="1"/>
            <a:ext cx="1179714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66"/>
          <p:cNvSpPr txBox="1"/>
          <p:nvPr/>
        </p:nvSpPr>
        <p:spPr>
          <a:xfrm>
            <a:off x="9753333" y="6200400"/>
            <a:ext cx="21724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67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Twitter @DimSocially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51572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169CBFD-AE20-4462-944D-A50390BDA6BB}" vid="{9B24903F-1631-4055-9F5E-9F229B51809D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379C39721F744481AC5EFF9B1DC798" ma:contentTypeVersion="21" ma:contentTypeDescription="Create a new document." ma:contentTypeScope="" ma:versionID="fb2b9856d0bdb70083a8d7e9767657c8">
  <xsd:schema xmlns:xsd="http://www.w3.org/2001/XMLSchema" xmlns:xs="http://www.w3.org/2001/XMLSchema" xmlns:p="http://schemas.microsoft.com/office/2006/metadata/properties" xmlns:ns2="b6f940df-ea07-477d-b617-ab56e5df8817" xmlns:ns3="7d053c58-1f97-4d34-bcfa-28b8fa6aacc8" xmlns:ns4="985ec44e-1bab-4c0b-9df0-6ba128686fc9" targetNamespace="http://schemas.microsoft.com/office/2006/metadata/properties" ma:root="true" ma:fieldsID="43cf04b7bafd91a41da1188cd381ea15" ns2:_="" ns3:_="" ns4:_="">
    <xsd:import namespace="b6f940df-ea07-477d-b617-ab56e5df8817"/>
    <xsd:import namespace="7d053c58-1f97-4d34-bcfa-28b8fa6aacc8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test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f940df-ea07-477d-b617-ab56e5df88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test" ma:index="18" nillable="true" ma:displayName="test" ma:format="Dropdown" ma:internalName="test">
      <xsd:simpleType>
        <xsd:restriction base="dms:Text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053c58-1f97-4d34-bcfa-28b8fa6aa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a1c8029d-6551-46fe-852f-2466a17727b5}" ma:internalName="TaxCatchAll" ma:showField="CatchAllData" ma:web="7d053c58-1f97-4d34-bcfa-28b8fa6aa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f940df-ea07-477d-b617-ab56e5df8817">
      <Terms xmlns="http://schemas.microsoft.com/office/infopath/2007/PartnerControls"/>
    </lcf76f155ced4ddcb4097134ff3c332f>
    <test xmlns="b6f940df-ea07-477d-b617-ab56e5df8817" xsi:nil="true"/>
    <TaxCatchAll xmlns="985ec44e-1bab-4c0b-9df0-6ba128686fc9" xsi:nil="true"/>
  </documentManagement>
</p:properties>
</file>

<file path=customXml/itemProps1.xml><?xml version="1.0" encoding="utf-8"?>
<ds:datastoreItem xmlns:ds="http://schemas.openxmlformats.org/officeDocument/2006/customXml" ds:itemID="{F2407079-5A5E-4F1B-8A4E-169B66FC041C}"/>
</file>

<file path=customXml/itemProps2.xml><?xml version="1.0" encoding="utf-8"?>
<ds:datastoreItem xmlns:ds="http://schemas.openxmlformats.org/officeDocument/2006/customXml" ds:itemID="{8C329B2C-0CD2-47EE-A760-7C2A7284F369}"/>
</file>

<file path=customXml/itemProps3.xml><?xml version="1.0" encoding="utf-8"?>
<ds:datastoreItem xmlns:ds="http://schemas.openxmlformats.org/officeDocument/2006/customXml" ds:itemID="{AAE15264-DB64-46B1-8760-68D986FD957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1504</Words>
  <Application>Microsoft Macintosh PowerPoint</Application>
  <PresentationFormat>Widescreen</PresentationFormat>
  <Paragraphs>153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맑은 고딕</vt:lpstr>
      <vt:lpstr>Microsoft YaHei</vt:lpstr>
      <vt:lpstr>Aptos</vt:lpstr>
      <vt:lpstr>Aptos Display</vt:lpstr>
      <vt:lpstr>Arial</vt:lpstr>
      <vt:lpstr>Calibri</vt:lpstr>
      <vt:lpstr>Calibri Light</vt:lpstr>
      <vt:lpstr>Canva Sans</vt:lpstr>
      <vt:lpstr>Century Gothic</vt:lpstr>
      <vt:lpstr>Georgia</vt:lpstr>
      <vt:lpstr>Montserrat</vt:lpstr>
      <vt:lpstr>Roboto</vt:lpstr>
      <vt:lpstr>1_office theme</vt:lpstr>
      <vt:lpstr>2_Office Theme</vt:lpstr>
      <vt:lpstr>3_Office Theme</vt:lpstr>
      <vt:lpstr>Office 테마</vt:lpstr>
      <vt:lpstr>Custom Design</vt:lpstr>
      <vt:lpstr>PowerPoint Presentation</vt:lpstr>
      <vt:lpstr>PowerPoint Presentation</vt:lpstr>
      <vt:lpstr>PowerPoint Presentation</vt:lpstr>
      <vt:lpstr>PowerPoint Presentation</vt:lpstr>
      <vt:lpstr>An Innovation mindset is based on a methodology that thrives with …</vt:lpstr>
      <vt:lpstr> Challenges to an Innovative Mindset</vt:lpstr>
      <vt:lpstr>Resistance to Change/Thinking outside the box</vt:lpstr>
      <vt:lpstr>PowerPoint Presentation</vt:lpstr>
      <vt:lpstr>PowerPoint Presentation</vt:lpstr>
      <vt:lpstr>PowerPoint Presentation</vt:lpstr>
      <vt:lpstr>The capability to innovate varies tremendously between countries</vt:lpstr>
      <vt:lpstr>Five Main Principles for Innovation in Public Service Delivery</vt:lpstr>
      <vt:lpstr>Six Key Steps in Designing a Roadmap for Innovation and  Digital Transformation </vt:lpstr>
      <vt:lpstr>Enablers for promoting digital skills, innovation and changing mindsets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Tomasino, Francesca</dc:creator>
  <cp:lastModifiedBy>Tomasino, Francesca</cp:lastModifiedBy>
  <cp:revision>1</cp:revision>
  <dcterms:created xsi:type="dcterms:W3CDTF">2024-12-11T15:29:25Z</dcterms:created>
  <dcterms:modified xsi:type="dcterms:W3CDTF">2024-12-11T15:30:06Z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0x010100CA379C39721F744481AC5EFF9B1DC798</vt:lpwstr>
  </property>
</Properties>
</file>