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i+/lWVH7dTQ7RF5J4hxYIGSHYt/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41"/>
  </p:normalViewPr>
  <p:slideViewPr>
    <p:cSldViewPr snapToGrid="0">
      <p:cViewPr varScale="1">
        <p:scale>
          <a:sx n="107" d="100"/>
          <a:sy n="107" d="100"/>
        </p:scale>
        <p:origin x="7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This pillar highlights the significance of implementing trust within health data governance, which can be fostered through a transparent and inclusive governance system to increase public trust. Data system trust-building encompasses many elements; protecting  data, maintaining privacy, and establishing transparent and inclusive processes throughout the data lifecycle.  There is a need to employ technical measures, such as encryption and two-factor authentication, to increase data security. Moreover, systems should acknowledge the data subject’s right to comprehend the purpose of data collection. By taking all of this into consideration, maintaining transparency and inclusive stakeholder engagement, and implementing mechanisms that respond to feedback and concerns over data misuse, health data governance can foster trust and uphold standards of integrity and respect for individual and collective rights. </a:t>
            </a:r>
            <a:endParaRPr/>
          </a:p>
          <a:p>
            <a:pPr marL="0" lvl="0" indent="0" algn="l" rtl="0">
              <a:spcBef>
                <a:spcPts val="0"/>
              </a:spcBef>
              <a:spcAft>
                <a:spcPts val="0"/>
              </a:spcAft>
              <a:buNone/>
            </a:pPr>
            <a:endParaRPr/>
          </a:p>
        </p:txBody>
      </p:sp>
      <p:sp>
        <p:nvSpPr>
          <p:cNvPr id="165" name="Google Shape;16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i="1">
                <a:latin typeface="Times New Roman"/>
                <a:ea typeface="Times New Roman"/>
                <a:cs typeface="Times New Roman"/>
                <a:sym typeface="Times New Roman"/>
              </a:rPr>
              <a:t>Governing Responsible Data and Artificial Intelligence in the Middle East and North Africa (MENA)</a:t>
            </a:r>
            <a:r>
              <a:rPr lang="en-US" sz="1800">
                <a:latin typeface="Times New Roman"/>
                <a:ea typeface="Times New Roman"/>
                <a:cs typeface="Times New Roman"/>
                <a:sym typeface="Times New Roman"/>
              </a:rPr>
              <a:t> project, which has an overarching</a:t>
            </a:r>
            <a:r>
              <a:rPr lang="en-US" sz="1800">
                <a:solidFill>
                  <a:srgbClr val="222222"/>
                </a:solidFill>
                <a:latin typeface="Times New Roman"/>
                <a:ea typeface="Times New Roman"/>
                <a:cs typeface="Times New Roman"/>
                <a:sym typeface="Times New Roman"/>
              </a:rPr>
              <a:t> objective to strengthen the development, deployment and governance of  responsible AI and data through knowledge creation, networking, policy and regulatory support, and  interdisciplinary collaboration and capacity development.</a:t>
            </a:r>
            <a:r>
              <a:rPr lang="en-US" sz="1800">
                <a:latin typeface="Times New Roman"/>
                <a:ea typeface="Times New Roman"/>
                <a:cs typeface="Times New Roman"/>
                <a:sym typeface="Times New Roman"/>
              </a:rPr>
              <a:t> The research objective of this fieldwork is  to assess the governance of health data in different healthcare settings in urban Egypt, with a focus on data on women’s health. The goal is to identify gaps and provide policy recommendations for the governance of responsible data and AI in MENA. The project is supported by Canada’s International Development Research Center (IDRC).</a:t>
            </a:r>
            <a:endParaRPr/>
          </a:p>
          <a:p>
            <a:pPr marL="0" lvl="0" indent="0" algn="l" rtl="0">
              <a:spcBef>
                <a:spcPts val="0"/>
              </a:spcBef>
              <a:spcAft>
                <a:spcPts val="0"/>
              </a:spcAft>
              <a:buNone/>
            </a:pPr>
            <a:endParaRPr/>
          </a:p>
        </p:txBody>
      </p:sp>
      <p:sp>
        <p:nvSpPr>
          <p:cNvPr id="100" name="Google Shape;1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3" name="Google Shape;1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1da8a7b927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31da8a7b927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5" name="Google Shape;135;g31da8a7b927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1da8a7b927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31da8a7b927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a:t>
            </a:r>
            <a:endParaRPr/>
          </a:p>
          <a:p>
            <a:pPr marL="0" lvl="0" indent="0" algn="l" rtl="0">
              <a:spcBef>
                <a:spcPts val="0"/>
              </a:spcBef>
              <a:spcAft>
                <a:spcPts val="0"/>
              </a:spcAft>
              <a:buNone/>
            </a:pPr>
            <a:endParaRPr/>
          </a:p>
        </p:txBody>
      </p:sp>
      <p:sp>
        <p:nvSpPr>
          <p:cNvPr id="145" name="Google Shape;145;g31da8a7b927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1da8a7b927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31da8a7b927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Patients enter their data on tablets through survey links in both English and Arabic.</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Collection of patients’ data through emails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 data sharing, sending or receiving between private health entities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Audio format complaints are not processed as customer service teams have to manually listen and transcribe every recording</a:t>
            </a:r>
            <a:endParaRPr dirty="0"/>
          </a:p>
          <a:p>
            <a:pPr marL="0" lvl="0" indent="0" algn="l" rtl="0">
              <a:spcBef>
                <a:spcPts val="0"/>
              </a:spcBef>
              <a:spcAft>
                <a:spcPts val="0"/>
              </a:spcAft>
              <a:buNone/>
            </a:pPr>
            <a:endParaRPr dirty="0"/>
          </a:p>
        </p:txBody>
      </p:sp>
      <p:sp>
        <p:nvSpPr>
          <p:cNvPr id="155" name="Google Shape;155;g31da8a7b927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
          <p:cNvSpPr>
            <a:spLocks noGrp="1"/>
          </p:cNvSpPr>
          <p:nvPr>
            <p:ph type="pic" idx="2"/>
          </p:nvPr>
        </p:nvSpPr>
        <p:spPr>
          <a:xfrm>
            <a:off x="5183188" y="987425"/>
            <a:ext cx="6172200" cy="4873625"/>
          </a:xfrm>
          <a:prstGeom prst="rect">
            <a:avLst/>
          </a:prstGeom>
          <a:noFill/>
          <a:ln>
            <a:noFill/>
          </a:ln>
        </p:spPr>
      </p:sp>
      <p:sp>
        <p:nvSpPr>
          <p:cNvPr id="68" name="Google Shape;68;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800"/>
              <a:buFont typeface="Calibri"/>
              <a:buNone/>
            </a:pPr>
            <a:r>
              <a:rPr lang="en-US" sz="3600" b="1">
                <a:latin typeface="Calibri"/>
                <a:ea typeface="Calibri"/>
                <a:cs typeface="Calibri"/>
                <a:sym typeface="Calibri"/>
              </a:rPr>
              <a:t>Multi-Stakeholder Collaboration as a Tool for Promoting Data Governance </a:t>
            </a:r>
            <a:br>
              <a:rPr lang="en-US" sz="3600"/>
            </a:br>
            <a:endParaRPr sz="3600"/>
          </a:p>
        </p:txBody>
      </p:sp>
      <p:sp>
        <p:nvSpPr>
          <p:cNvPr id="89" name="Google Shape;89;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Clr>
                <a:schemeClr val="dk1"/>
              </a:buClr>
              <a:buSzPts val="1320"/>
              <a:buNone/>
            </a:pPr>
            <a:r>
              <a:rPr lang="en-US" sz="1620" dirty="0"/>
              <a:t>Nagham </a:t>
            </a:r>
            <a:r>
              <a:rPr lang="en-US" sz="1620" dirty="0" err="1"/>
              <a:t>ElHoussamy</a:t>
            </a:r>
            <a:endParaRPr sz="1620" dirty="0"/>
          </a:p>
          <a:p>
            <a:pPr marL="0" lvl="0" indent="0" algn="ctr" rtl="0">
              <a:lnSpc>
                <a:spcPct val="70000"/>
              </a:lnSpc>
              <a:spcBef>
                <a:spcPts val="1000"/>
              </a:spcBef>
              <a:spcAft>
                <a:spcPts val="0"/>
              </a:spcAft>
              <a:buClr>
                <a:schemeClr val="dk1"/>
              </a:buClr>
              <a:buSzPts val="1320"/>
              <a:buNone/>
            </a:pPr>
            <a:r>
              <a:rPr lang="en-US" sz="1620" dirty="0"/>
              <a:t>Associate Director for Research, Middle East and Africa</a:t>
            </a:r>
            <a:endParaRPr sz="1620" dirty="0"/>
          </a:p>
          <a:p>
            <a:pPr marL="0" lvl="0" indent="0" algn="ctr" rtl="0">
              <a:lnSpc>
                <a:spcPct val="70000"/>
              </a:lnSpc>
              <a:spcBef>
                <a:spcPts val="1000"/>
              </a:spcBef>
              <a:spcAft>
                <a:spcPts val="0"/>
              </a:spcAft>
              <a:buClr>
                <a:schemeClr val="dk1"/>
              </a:buClr>
              <a:buSzPts val="1320"/>
              <a:buNone/>
            </a:pPr>
            <a:r>
              <a:rPr lang="en-US" sz="1620" dirty="0"/>
              <a:t>Access to Knowledge for Development Center</a:t>
            </a:r>
            <a:endParaRPr sz="1620" dirty="0"/>
          </a:p>
          <a:p>
            <a:pPr marL="0" lvl="0" indent="0" algn="ctr" rtl="0">
              <a:lnSpc>
                <a:spcPct val="70000"/>
              </a:lnSpc>
              <a:spcBef>
                <a:spcPts val="1000"/>
              </a:spcBef>
              <a:spcAft>
                <a:spcPts val="0"/>
              </a:spcAft>
              <a:buClr>
                <a:schemeClr val="dk1"/>
              </a:buClr>
              <a:buSzPts val="1320"/>
              <a:buNone/>
            </a:pPr>
            <a:r>
              <a:rPr lang="en-US" sz="1620" dirty="0"/>
              <a:t>MENA Observatory on Responsible AI</a:t>
            </a:r>
            <a:endParaRPr sz="1620" dirty="0"/>
          </a:p>
          <a:p>
            <a:pPr marL="0" lvl="0" indent="0" algn="ctr" rtl="0">
              <a:lnSpc>
                <a:spcPct val="70000"/>
              </a:lnSpc>
              <a:spcBef>
                <a:spcPts val="1000"/>
              </a:spcBef>
              <a:spcAft>
                <a:spcPts val="0"/>
              </a:spcAft>
              <a:buClr>
                <a:schemeClr val="dk1"/>
              </a:buClr>
              <a:buSzPts val="1320"/>
              <a:buNone/>
            </a:pPr>
            <a:r>
              <a:rPr lang="en-US" sz="1620" dirty="0" err="1"/>
              <a:t>Onsi</a:t>
            </a:r>
            <a:r>
              <a:rPr lang="en-US" sz="1620" dirty="0"/>
              <a:t> Sawiris School of Business </a:t>
            </a:r>
            <a:endParaRPr sz="1620" dirty="0"/>
          </a:p>
          <a:p>
            <a:pPr marL="0" lvl="0" indent="0" algn="ctr" rtl="0">
              <a:lnSpc>
                <a:spcPct val="70000"/>
              </a:lnSpc>
              <a:spcBef>
                <a:spcPts val="1000"/>
              </a:spcBef>
              <a:spcAft>
                <a:spcPts val="0"/>
              </a:spcAft>
              <a:buClr>
                <a:schemeClr val="dk1"/>
              </a:buClr>
              <a:buSzPts val="1320"/>
              <a:buNone/>
            </a:pPr>
            <a:r>
              <a:rPr lang="en-US" sz="1620" dirty="0"/>
              <a:t>American University in Cairo</a:t>
            </a:r>
          </a:p>
          <a:p>
            <a:pPr marL="0" lvl="0" indent="0" algn="ctr" rtl="0">
              <a:lnSpc>
                <a:spcPct val="70000"/>
              </a:lnSpc>
              <a:spcBef>
                <a:spcPts val="1000"/>
              </a:spcBef>
              <a:spcAft>
                <a:spcPts val="0"/>
              </a:spcAft>
              <a:buClr>
                <a:schemeClr val="dk1"/>
              </a:buClr>
              <a:buSzPts val="1320"/>
              <a:buNone/>
            </a:pPr>
            <a:endParaRPr lang="en-US" sz="1620" dirty="0"/>
          </a:p>
          <a:p>
            <a:pPr marL="0" lvl="0" indent="0" algn="ctr" rtl="0">
              <a:lnSpc>
                <a:spcPct val="70000"/>
              </a:lnSpc>
              <a:spcBef>
                <a:spcPts val="1000"/>
              </a:spcBef>
              <a:spcAft>
                <a:spcPts val="0"/>
              </a:spcAft>
              <a:buClr>
                <a:schemeClr val="dk1"/>
              </a:buClr>
              <a:buSzPts val="1320"/>
              <a:buNone/>
            </a:pPr>
            <a:r>
              <a:rPr lang="en-US" sz="1620" dirty="0"/>
              <a:t>11 December 2024</a:t>
            </a:r>
            <a:endParaRPr sz="1620" dirty="0"/>
          </a:p>
        </p:txBody>
      </p:sp>
      <p:sp>
        <p:nvSpPr>
          <p:cNvPr id="90" name="Google Shape;90;p1"/>
          <p:cNvSpPr txBox="1"/>
          <p:nvPr/>
        </p:nvSpPr>
        <p:spPr>
          <a:xfrm>
            <a:off x="3944983" y="2299063"/>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 name="Google Shape;145;p1">
            <a:extLst>
              <a:ext uri="{FF2B5EF4-FFF2-40B4-BE49-F238E27FC236}">
                <a16:creationId xmlns:a16="http://schemas.microsoft.com/office/drawing/2014/main" id="{A1A7C654-2F53-A173-B468-9F2BE130A828}"/>
              </a:ext>
            </a:extLst>
          </p:cNvPr>
          <p:cNvPicPr preferRelativeResize="0"/>
          <p:nvPr/>
        </p:nvPicPr>
        <p:blipFill rotWithShape="1">
          <a:blip r:embed="rId3">
            <a:alphaModFix/>
          </a:blip>
          <a:srcRect/>
          <a:stretch/>
        </p:blipFill>
        <p:spPr>
          <a:xfrm>
            <a:off x="216358" y="96825"/>
            <a:ext cx="2584550" cy="1548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Build Trust in Data Systems</a:t>
            </a:r>
            <a:endParaRPr b="1"/>
          </a:p>
        </p:txBody>
      </p:sp>
      <p:sp>
        <p:nvSpPr>
          <p:cNvPr id="168" name="Google Shape;168;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Protecting Data</a:t>
            </a:r>
            <a:endParaRPr/>
          </a:p>
          <a:p>
            <a:pPr marL="228600" lvl="0" indent="-228600" algn="l" rtl="0">
              <a:lnSpc>
                <a:spcPct val="90000"/>
              </a:lnSpc>
              <a:spcBef>
                <a:spcPts val="1000"/>
              </a:spcBef>
              <a:spcAft>
                <a:spcPts val="0"/>
              </a:spcAft>
              <a:buClr>
                <a:schemeClr val="dk1"/>
              </a:buClr>
              <a:buSzPts val="2800"/>
              <a:buChar char="•"/>
            </a:pPr>
            <a:r>
              <a:rPr lang="en-US"/>
              <a:t>Maintaining Privacy</a:t>
            </a:r>
            <a:endParaRPr/>
          </a:p>
          <a:p>
            <a:pPr marL="228600" lvl="0" indent="-228600" algn="l" rtl="0">
              <a:lnSpc>
                <a:spcPct val="90000"/>
              </a:lnSpc>
              <a:spcBef>
                <a:spcPts val="1000"/>
              </a:spcBef>
              <a:spcAft>
                <a:spcPts val="0"/>
              </a:spcAft>
              <a:buClr>
                <a:schemeClr val="dk1"/>
              </a:buClr>
              <a:buSzPts val="2800"/>
              <a:buChar char="•"/>
            </a:pPr>
            <a:r>
              <a:rPr lang="en-US"/>
              <a:t>Establishing transparent and inclusive processes throughout the data cycle</a:t>
            </a:r>
            <a:endParaRPr/>
          </a:p>
          <a:p>
            <a:pPr marL="228600" lvl="0" indent="-228600" algn="l" rtl="0">
              <a:lnSpc>
                <a:spcPct val="90000"/>
              </a:lnSpc>
              <a:spcBef>
                <a:spcPts val="1000"/>
              </a:spcBef>
              <a:spcAft>
                <a:spcPts val="0"/>
              </a:spcAft>
              <a:buClr>
                <a:schemeClr val="dk1"/>
              </a:buClr>
              <a:buSzPts val="2800"/>
              <a:buChar char="•"/>
            </a:pPr>
            <a:r>
              <a:rPr lang="en-US"/>
              <a:t>Inclusive Stakeholder Engagement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F671E-206E-654A-1812-4073F77C73BE}"/>
              </a:ext>
            </a:extLst>
          </p:cNvPr>
          <p:cNvSpPr>
            <a:spLocks noGrp="1"/>
          </p:cNvSpPr>
          <p:nvPr>
            <p:ph type="title"/>
          </p:nvPr>
        </p:nvSpPr>
        <p:spPr/>
        <p:txBody>
          <a:bodyPr/>
          <a:lstStyle/>
          <a:p>
            <a:r>
              <a:rPr lang="en-US" dirty="0"/>
              <a:t>MENA Observatory on Responsible AI</a:t>
            </a:r>
          </a:p>
        </p:txBody>
      </p:sp>
      <p:sp>
        <p:nvSpPr>
          <p:cNvPr id="3" name="Text Placeholder 2">
            <a:extLst>
              <a:ext uri="{FF2B5EF4-FFF2-40B4-BE49-F238E27FC236}">
                <a16:creationId xmlns:a16="http://schemas.microsoft.com/office/drawing/2014/main" id="{61765AE7-064D-ACDE-3437-B6DBDE1302DC}"/>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09B255E0-B525-7A3C-BAEC-6D803AA6D4B4}"/>
              </a:ext>
            </a:extLst>
          </p:cNvPr>
          <p:cNvPicPr>
            <a:picLocks noChangeAspect="1"/>
          </p:cNvPicPr>
          <p:nvPr/>
        </p:nvPicPr>
        <p:blipFill>
          <a:blip r:embed="rId2"/>
          <a:stretch>
            <a:fillRect/>
          </a:stretch>
        </p:blipFill>
        <p:spPr>
          <a:xfrm>
            <a:off x="838200" y="1358178"/>
            <a:ext cx="10277104" cy="4714066"/>
          </a:xfrm>
          <a:prstGeom prst="rect">
            <a:avLst/>
          </a:prstGeom>
        </p:spPr>
      </p:pic>
      <p:sp>
        <p:nvSpPr>
          <p:cNvPr id="6" name="TextBox 5">
            <a:extLst>
              <a:ext uri="{FF2B5EF4-FFF2-40B4-BE49-F238E27FC236}">
                <a16:creationId xmlns:a16="http://schemas.microsoft.com/office/drawing/2014/main" id="{1D1DE19D-14DC-11CE-E53E-6F82265F8602}"/>
              </a:ext>
            </a:extLst>
          </p:cNvPr>
          <p:cNvSpPr txBox="1"/>
          <p:nvPr/>
        </p:nvSpPr>
        <p:spPr>
          <a:xfrm>
            <a:off x="5248894" y="6338986"/>
            <a:ext cx="1923803" cy="307777"/>
          </a:xfrm>
          <a:prstGeom prst="rect">
            <a:avLst/>
          </a:prstGeom>
          <a:noFill/>
        </p:spPr>
        <p:txBody>
          <a:bodyPr wrap="square" rtlCol="0">
            <a:spAutoFit/>
          </a:bodyPr>
          <a:lstStyle/>
          <a:p>
            <a:r>
              <a:rPr lang="en-US" dirty="0" err="1"/>
              <a:t>Menaobservatory.ai</a:t>
            </a:r>
            <a:endParaRPr lang="en-US" dirty="0"/>
          </a:p>
        </p:txBody>
      </p:sp>
    </p:spTree>
    <p:extLst>
      <p:ext uri="{BB962C8B-B14F-4D97-AF65-F5344CB8AC3E}">
        <p14:creationId xmlns:p14="http://schemas.microsoft.com/office/powerpoint/2010/main" val="3975300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a:t>What is Data Governance?</a:t>
            </a:r>
            <a:endParaRPr b="1"/>
          </a:p>
        </p:txBody>
      </p:sp>
      <p:sp>
        <p:nvSpPr>
          <p:cNvPr id="96" name="Google Shape;96;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92100" algn="l" rtl="0">
              <a:lnSpc>
                <a:spcPct val="90000"/>
              </a:lnSpc>
              <a:spcBef>
                <a:spcPts val="0"/>
              </a:spcBef>
              <a:spcAft>
                <a:spcPts val="0"/>
              </a:spcAft>
              <a:buClr>
                <a:schemeClr val="dk1"/>
              </a:buClr>
              <a:buSzPts val="2800"/>
              <a:buChar char="•"/>
            </a:pPr>
            <a:r>
              <a:rPr lang="en-US">
                <a:highlight>
                  <a:srgbClr val="FFFFFF"/>
                </a:highlight>
                <a:latin typeface="Calibri"/>
                <a:ea typeface="Calibri"/>
                <a:cs typeface="Calibri"/>
                <a:sym typeface="Calibri"/>
              </a:rPr>
              <a:t>Collection</a:t>
            </a:r>
            <a:endParaRPr/>
          </a:p>
          <a:p>
            <a:pPr marL="228600" lvl="0" indent="-292100" algn="l" rtl="0">
              <a:lnSpc>
                <a:spcPct val="90000"/>
              </a:lnSpc>
              <a:spcBef>
                <a:spcPts val="1000"/>
              </a:spcBef>
              <a:spcAft>
                <a:spcPts val="0"/>
              </a:spcAft>
              <a:buClr>
                <a:schemeClr val="dk1"/>
              </a:buClr>
              <a:buSzPts val="2800"/>
              <a:buChar char="•"/>
            </a:pPr>
            <a:r>
              <a:rPr lang="en-US">
                <a:highlight>
                  <a:srgbClr val="FFFFFF"/>
                </a:highlight>
                <a:latin typeface="Calibri"/>
                <a:ea typeface="Calibri"/>
                <a:cs typeface="Calibri"/>
                <a:sym typeface="Calibri"/>
              </a:rPr>
              <a:t>Processing</a:t>
            </a:r>
            <a:endParaRPr/>
          </a:p>
          <a:p>
            <a:pPr marL="228600" lvl="0" indent="-292100" algn="l" rtl="0">
              <a:lnSpc>
                <a:spcPct val="90000"/>
              </a:lnSpc>
              <a:spcBef>
                <a:spcPts val="1000"/>
              </a:spcBef>
              <a:spcAft>
                <a:spcPts val="0"/>
              </a:spcAft>
              <a:buClr>
                <a:schemeClr val="dk1"/>
              </a:buClr>
              <a:buSzPts val="2800"/>
              <a:buChar char="•"/>
            </a:pPr>
            <a:r>
              <a:rPr lang="en-US">
                <a:highlight>
                  <a:srgbClr val="FFFFFF"/>
                </a:highlight>
                <a:latin typeface="Calibri"/>
                <a:ea typeface="Calibri"/>
                <a:cs typeface="Calibri"/>
                <a:sym typeface="Calibri"/>
              </a:rPr>
              <a:t>Sharing </a:t>
            </a:r>
            <a:endParaRPr/>
          </a:p>
          <a:p>
            <a:pPr marL="228600" lvl="0" indent="-292100" algn="l" rtl="0">
              <a:lnSpc>
                <a:spcPct val="90000"/>
              </a:lnSpc>
              <a:spcBef>
                <a:spcPts val="1000"/>
              </a:spcBef>
              <a:spcAft>
                <a:spcPts val="0"/>
              </a:spcAft>
              <a:buClr>
                <a:schemeClr val="dk1"/>
              </a:buClr>
              <a:buSzPts val="2800"/>
              <a:buChar char="•"/>
            </a:pPr>
            <a:r>
              <a:rPr lang="en-US">
                <a:highlight>
                  <a:srgbClr val="FFFFFF"/>
                </a:highlight>
                <a:latin typeface="Calibri"/>
                <a:ea typeface="Calibri"/>
                <a:cs typeface="Calibri"/>
                <a:sym typeface="Calibri"/>
              </a:rPr>
              <a:t>Storage</a:t>
            </a:r>
            <a:endParaRPr/>
          </a:p>
          <a:p>
            <a:pPr marL="228600" lvl="0" indent="-292100" algn="l" rtl="0">
              <a:lnSpc>
                <a:spcPct val="90000"/>
              </a:lnSpc>
              <a:spcBef>
                <a:spcPts val="1000"/>
              </a:spcBef>
              <a:spcAft>
                <a:spcPts val="0"/>
              </a:spcAft>
              <a:buClr>
                <a:schemeClr val="dk1"/>
              </a:buClr>
              <a:buSzPts val="2800"/>
              <a:buChar char="•"/>
            </a:pPr>
            <a:r>
              <a:rPr lang="en-US">
                <a:highlight>
                  <a:srgbClr val="FFFFFF"/>
                </a:highlight>
                <a:latin typeface="Calibri"/>
                <a:ea typeface="Calibri"/>
                <a:cs typeface="Calibri"/>
                <a:sym typeface="Calibri"/>
              </a:rPr>
              <a:t>Security </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p:cNvPicPr preferRelativeResize="0">
            <a:picLocks noGrp="1"/>
          </p:cNvPicPr>
          <p:nvPr>
            <p:ph type="body" idx="1"/>
          </p:nvPr>
        </p:nvPicPr>
        <p:blipFill rotWithShape="1">
          <a:blip r:embed="rId3">
            <a:alphaModFix/>
          </a:blip>
          <a:srcRect/>
          <a:stretch/>
        </p:blipFill>
        <p:spPr>
          <a:xfrm>
            <a:off x="2228819" y="934330"/>
            <a:ext cx="7699917" cy="47753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4"/>
          <p:cNvPicPr preferRelativeResize="0">
            <a:picLocks noGrp="1"/>
          </p:cNvPicPr>
          <p:nvPr>
            <p:ph type="body" idx="1"/>
          </p:nvPr>
        </p:nvPicPr>
        <p:blipFill rotWithShape="1">
          <a:blip r:embed="rId3">
            <a:alphaModFix/>
          </a:blip>
          <a:srcRect/>
          <a:stretch/>
        </p:blipFill>
        <p:spPr>
          <a:xfrm>
            <a:off x="3791415" y="740015"/>
            <a:ext cx="4527395" cy="54369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524451" y="33769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a:t>Fieldwork Insights: (1) Data Collection in PHCs</a:t>
            </a:r>
            <a:endParaRPr b="1"/>
          </a:p>
        </p:txBody>
      </p:sp>
      <p:pic>
        <p:nvPicPr>
          <p:cNvPr id="114" name="Google Shape;114;p5"/>
          <p:cNvPicPr preferRelativeResize="0"/>
          <p:nvPr/>
        </p:nvPicPr>
        <p:blipFill rotWithShape="1">
          <a:blip r:embed="rId3">
            <a:alphaModFix/>
          </a:blip>
          <a:srcRect/>
          <a:stretch/>
        </p:blipFill>
        <p:spPr>
          <a:xfrm>
            <a:off x="4586774" y="1504601"/>
            <a:ext cx="2939716" cy="1653590"/>
          </a:xfrm>
          <a:prstGeom prst="rect">
            <a:avLst/>
          </a:prstGeom>
          <a:noFill/>
          <a:ln>
            <a:noFill/>
          </a:ln>
        </p:spPr>
      </p:pic>
      <p:sp>
        <p:nvSpPr>
          <p:cNvPr id="115" name="Google Shape;115;p5"/>
          <p:cNvSpPr txBox="1"/>
          <p:nvPr/>
        </p:nvSpPr>
        <p:spPr>
          <a:xfrm>
            <a:off x="4586774" y="3228529"/>
            <a:ext cx="3036410" cy="3077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Lack of proper data collection mechanisms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Paper-based data collection taking up physical storage space &amp; affecting data quality due to incomplete data fields and errors</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Nurses updating data manually by calling patients - no way to ensure the veracity of data retrieved from patients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6" name="Google Shape;116;p5"/>
          <p:cNvPicPr preferRelativeResize="0">
            <a:picLocks noGrp="1"/>
          </p:cNvPicPr>
          <p:nvPr>
            <p:ph type="body" idx="1"/>
          </p:nvPr>
        </p:nvPicPr>
        <p:blipFill rotWithShape="1">
          <a:blip r:embed="rId4">
            <a:alphaModFix/>
          </a:blip>
          <a:srcRect/>
          <a:stretch/>
        </p:blipFill>
        <p:spPr>
          <a:xfrm>
            <a:off x="1691309" y="1504602"/>
            <a:ext cx="2710850" cy="1653590"/>
          </a:xfrm>
          <a:prstGeom prst="rect">
            <a:avLst/>
          </a:prstGeom>
          <a:noFill/>
          <a:ln>
            <a:noFill/>
          </a:ln>
        </p:spPr>
      </p:pic>
      <p:sp>
        <p:nvSpPr>
          <p:cNvPr id="117" name="Google Shape;117;p5"/>
          <p:cNvSpPr txBox="1"/>
          <p:nvPr/>
        </p:nvSpPr>
        <p:spPr>
          <a:xfrm>
            <a:off x="1550364" y="3197323"/>
            <a:ext cx="303641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Challenges in collecting data </a:t>
            </a:r>
            <a:r>
              <a:rPr lang="en-US" sz="1600">
                <a:solidFill>
                  <a:schemeClr val="dk1"/>
                </a:solidFill>
                <a:latin typeface="Calibri"/>
                <a:ea typeface="Calibri"/>
                <a:cs typeface="Calibri"/>
                <a:sym typeface="Calibri"/>
              </a:rPr>
              <a:t>due to cultural barriers and lack of awareness regarding the importance of data</a:t>
            </a:r>
            <a:endParaRPr sz="1800">
              <a:solidFill>
                <a:schemeClr val="dk1"/>
              </a:solidFill>
              <a:latin typeface="Calibri"/>
              <a:ea typeface="Calibri"/>
              <a:cs typeface="Calibri"/>
              <a:sym typeface="Calibri"/>
            </a:endParaRPr>
          </a:p>
        </p:txBody>
      </p:sp>
      <p:pic>
        <p:nvPicPr>
          <p:cNvPr id="118" name="Google Shape;118;p5"/>
          <p:cNvPicPr preferRelativeResize="0"/>
          <p:nvPr/>
        </p:nvPicPr>
        <p:blipFill rotWithShape="1">
          <a:blip r:embed="rId5">
            <a:alphaModFix/>
          </a:blip>
          <a:srcRect/>
          <a:stretch/>
        </p:blipFill>
        <p:spPr>
          <a:xfrm>
            <a:off x="7711105" y="1485100"/>
            <a:ext cx="2570320" cy="1649932"/>
          </a:xfrm>
          <a:prstGeom prst="rect">
            <a:avLst/>
          </a:prstGeom>
          <a:noFill/>
          <a:ln>
            <a:noFill/>
          </a:ln>
        </p:spPr>
      </p:pic>
      <p:sp>
        <p:nvSpPr>
          <p:cNvPr id="119" name="Google Shape;119;p5"/>
          <p:cNvSpPr txBox="1"/>
          <p:nvPr/>
        </p:nvSpPr>
        <p:spPr>
          <a:xfrm>
            <a:off x="7623184" y="3228529"/>
            <a:ext cx="30364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 </a:t>
            </a:r>
            <a:r>
              <a:rPr lang="en-US" sz="1600" b="1">
                <a:solidFill>
                  <a:schemeClr val="dk1"/>
                </a:solidFill>
                <a:latin typeface="Calibri"/>
                <a:ea typeface="Calibri"/>
                <a:cs typeface="Calibri"/>
                <a:sym typeface="Calibri"/>
              </a:rPr>
              <a:t>Little time </a:t>
            </a:r>
            <a:r>
              <a:rPr lang="en-US" sz="1600">
                <a:solidFill>
                  <a:schemeClr val="dk1"/>
                </a:solidFill>
                <a:latin typeface="Calibri"/>
                <a:ea typeface="Calibri"/>
                <a:cs typeface="Calibri"/>
                <a:sym typeface="Calibri"/>
              </a:rPr>
              <a:t>is spent on recording </a:t>
            </a:r>
            <a:r>
              <a:rPr lang="en-US" sz="1600" b="1">
                <a:solidFill>
                  <a:schemeClr val="dk1"/>
                </a:solidFill>
                <a:latin typeface="Calibri"/>
                <a:ea typeface="Calibri"/>
                <a:cs typeface="Calibri"/>
                <a:sym typeface="Calibri"/>
              </a:rPr>
              <a:t>high-quality</a:t>
            </a:r>
            <a:r>
              <a:rPr lang="en-US" sz="1600">
                <a:solidFill>
                  <a:schemeClr val="dk1"/>
                </a:solidFill>
                <a:latin typeface="Calibri"/>
                <a:ea typeface="Calibri"/>
                <a:cs typeface="Calibri"/>
                <a:sym typeface="Calibri"/>
              </a:rPr>
              <a:t>, well-organized medical reports</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title"/>
          </p:nvPr>
        </p:nvSpPr>
        <p:spPr>
          <a:xfrm>
            <a:off x="524451" y="33769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a:t>Fieldwork Insights: (2) Data Processing in PHCs</a:t>
            </a:r>
            <a:endParaRPr b="1"/>
          </a:p>
        </p:txBody>
      </p:sp>
      <p:pic>
        <p:nvPicPr>
          <p:cNvPr id="126" name="Google Shape;126;p6"/>
          <p:cNvPicPr preferRelativeResize="0"/>
          <p:nvPr/>
        </p:nvPicPr>
        <p:blipFill rotWithShape="1">
          <a:blip r:embed="rId3">
            <a:alphaModFix/>
          </a:blip>
          <a:srcRect/>
          <a:stretch/>
        </p:blipFill>
        <p:spPr>
          <a:xfrm>
            <a:off x="4586774" y="1504601"/>
            <a:ext cx="2939716" cy="1653590"/>
          </a:xfrm>
          <a:prstGeom prst="rect">
            <a:avLst/>
          </a:prstGeom>
          <a:noFill/>
          <a:ln>
            <a:noFill/>
          </a:ln>
        </p:spPr>
      </p:pic>
      <p:sp>
        <p:nvSpPr>
          <p:cNvPr id="127" name="Google Shape;127;p6"/>
          <p:cNvSpPr txBox="1"/>
          <p:nvPr/>
        </p:nvSpPr>
        <p:spPr>
          <a:xfrm>
            <a:off x="4586774" y="3228529"/>
            <a:ext cx="3036410" cy="18466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Issues of data quality </a:t>
            </a:r>
            <a:r>
              <a:rPr lang="en-US" sz="1600">
                <a:solidFill>
                  <a:schemeClr val="dk1"/>
                </a:solidFill>
                <a:latin typeface="Calibri"/>
                <a:ea typeface="Calibri"/>
                <a:cs typeface="Calibri"/>
                <a:sym typeface="Calibri"/>
              </a:rPr>
              <a:t>due to incomplete data fields, data errors, manual data updates, data inaccuracy due to relying on patients' verbal information</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6"/>
          <p:cNvSpPr txBox="1"/>
          <p:nvPr/>
        </p:nvSpPr>
        <p:spPr>
          <a:xfrm>
            <a:off x="1462439" y="3228523"/>
            <a:ext cx="30363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Paper-based data: </a:t>
            </a:r>
            <a:r>
              <a:rPr lang="en-US" sz="1600">
                <a:solidFill>
                  <a:schemeClr val="dk1"/>
                </a:solidFill>
                <a:latin typeface="Calibri"/>
                <a:ea typeface="Calibri"/>
                <a:cs typeface="Calibri"/>
                <a:sym typeface="Calibri"/>
              </a:rPr>
              <a:t>Issues with translating analogue data into digital data suitable for future  AI use</a:t>
            </a:r>
            <a:endParaRPr sz="1800">
              <a:solidFill>
                <a:schemeClr val="dk1"/>
              </a:solidFill>
              <a:latin typeface="Calibri"/>
              <a:ea typeface="Calibri"/>
              <a:cs typeface="Calibri"/>
              <a:sym typeface="Calibri"/>
            </a:endParaRPr>
          </a:p>
        </p:txBody>
      </p:sp>
      <p:sp>
        <p:nvSpPr>
          <p:cNvPr id="129" name="Google Shape;129;p6"/>
          <p:cNvSpPr txBox="1"/>
          <p:nvPr/>
        </p:nvSpPr>
        <p:spPr>
          <a:xfrm>
            <a:off x="7623184" y="3158204"/>
            <a:ext cx="3036300" cy="2801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 </a:t>
            </a:r>
            <a:r>
              <a:rPr lang="en-US" sz="1600" b="1">
                <a:solidFill>
                  <a:schemeClr val="dk1"/>
                </a:solidFill>
                <a:latin typeface="Calibri"/>
                <a:ea typeface="Calibri"/>
                <a:cs typeface="Calibri"/>
                <a:sym typeface="Calibri"/>
              </a:rPr>
              <a:t>Inability to edit data errors </a:t>
            </a:r>
            <a:r>
              <a:rPr lang="en-US" sz="1600">
                <a:solidFill>
                  <a:schemeClr val="dk1"/>
                </a:solidFill>
                <a:latin typeface="Calibri"/>
                <a:ea typeface="Calibri"/>
                <a:cs typeface="Calibri"/>
                <a:sym typeface="Calibri"/>
              </a:rPr>
              <a:t>after patients are discharged: Nurses do not have access to the data collected on  their tablets (data entry-only system) </a:t>
            </a:r>
            <a:endParaRPr/>
          </a:p>
          <a:p>
            <a:pPr marL="0" marR="0" lvl="0" indent="0" algn="l" rtl="0">
              <a:spcBef>
                <a:spcPts val="0"/>
              </a:spcBef>
              <a:spcAft>
                <a:spcPts val="0"/>
              </a:spcAft>
              <a:buNone/>
            </a:pP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Data is only accessed, modified, or retrieved centrally through the Ministry's Information Center</a:t>
            </a:r>
            <a:endParaRPr/>
          </a:p>
          <a:p>
            <a:pPr marL="0" marR="0" lvl="0" indent="0" algn="l" rtl="0">
              <a:spcBef>
                <a:spcPts val="0"/>
              </a:spcBef>
              <a:spcAft>
                <a:spcPts val="0"/>
              </a:spcAft>
              <a:buNone/>
            </a:pPr>
            <a:br>
              <a:rPr lang="en-U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p:txBody>
      </p:sp>
      <p:pic>
        <p:nvPicPr>
          <p:cNvPr id="130" name="Google Shape;130;p6"/>
          <p:cNvPicPr preferRelativeResize="0"/>
          <p:nvPr/>
        </p:nvPicPr>
        <p:blipFill rotWithShape="1">
          <a:blip r:embed="rId4">
            <a:alphaModFix/>
          </a:blip>
          <a:srcRect/>
          <a:stretch/>
        </p:blipFill>
        <p:spPr>
          <a:xfrm>
            <a:off x="1462443" y="1504602"/>
            <a:ext cx="2939716" cy="1630430"/>
          </a:xfrm>
          <a:prstGeom prst="rect">
            <a:avLst/>
          </a:prstGeom>
          <a:noFill/>
          <a:ln>
            <a:noFill/>
          </a:ln>
        </p:spPr>
      </p:pic>
      <p:pic>
        <p:nvPicPr>
          <p:cNvPr id="131" name="Google Shape;131;p6"/>
          <p:cNvPicPr preferRelativeResize="0"/>
          <p:nvPr/>
        </p:nvPicPr>
        <p:blipFill rotWithShape="1">
          <a:blip r:embed="rId5">
            <a:alphaModFix/>
          </a:blip>
          <a:srcRect/>
          <a:stretch/>
        </p:blipFill>
        <p:spPr>
          <a:xfrm>
            <a:off x="7711105" y="1457452"/>
            <a:ext cx="2939715" cy="16734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31da8a7b927_0_19"/>
          <p:cNvSpPr txBox="1">
            <a:spLocks noGrp="1"/>
          </p:cNvSpPr>
          <p:nvPr>
            <p:ph type="title"/>
          </p:nvPr>
        </p:nvSpPr>
        <p:spPr>
          <a:xfrm>
            <a:off x="524451" y="33769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a:t>Fieldwork Insights: (3) Data Sharing in PHCs</a:t>
            </a:r>
            <a:endParaRPr b="1"/>
          </a:p>
        </p:txBody>
      </p:sp>
      <p:sp>
        <p:nvSpPr>
          <p:cNvPr id="138" name="Google Shape;138;g31da8a7b927_0_19"/>
          <p:cNvSpPr txBox="1"/>
          <p:nvPr/>
        </p:nvSpPr>
        <p:spPr>
          <a:xfrm>
            <a:off x="6140011" y="3286004"/>
            <a:ext cx="3036300" cy="1847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1600" b="1">
                <a:solidFill>
                  <a:schemeClr val="dk1"/>
                </a:solidFill>
                <a:latin typeface="Calibri"/>
                <a:ea typeface="Calibri"/>
                <a:cs typeface="Calibri"/>
                <a:sym typeface="Calibri"/>
              </a:rPr>
              <a:t>Data standards</a:t>
            </a:r>
            <a:r>
              <a:rPr lang="en-US" sz="1600">
                <a:solidFill>
                  <a:schemeClr val="dk1"/>
                </a:solidFill>
                <a:latin typeface="Calibri"/>
                <a:ea typeface="Calibri"/>
                <a:cs typeface="Calibri"/>
                <a:sym typeface="Calibri"/>
              </a:rPr>
              <a:t> </a:t>
            </a:r>
            <a:r>
              <a:rPr lang="en-US" sz="1600" b="1">
                <a:solidFill>
                  <a:schemeClr val="dk1"/>
                </a:solidFill>
                <a:latin typeface="Calibri"/>
                <a:ea typeface="Calibri"/>
                <a:cs typeface="Calibri"/>
                <a:sym typeface="Calibri"/>
              </a:rPr>
              <a:t>are not unified</a:t>
            </a:r>
            <a:r>
              <a:rPr lang="en-US" sz="1600">
                <a:solidFill>
                  <a:schemeClr val="dk1"/>
                </a:solidFill>
                <a:latin typeface="Calibri"/>
                <a:ea typeface="Calibri"/>
                <a:cs typeface="Calibri"/>
                <a:sym typeface="Calibri"/>
              </a:rPr>
              <a:t> across healthcare providers, making data transfer and communication difficult</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g31da8a7b927_0_19"/>
          <p:cNvSpPr txBox="1"/>
          <p:nvPr/>
        </p:nvSpPr>
        <p:spPr>
          <a:xfrm>
            <a:off x="3015677" y="3285998"/>
            <a:ext cx="30363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1600" b="1">
                <a:solidFill>
                  <a:srgbClr val="222222"/>
                </a:solidFill>
                <a:highlight>
                  <a:srgbClr val="FFFFFF"/>
                </a:highlight>
                <a:latin typeface="Calibri"/>
                <a:ea typeface="Calibri"/>
                <a:cs typeface="Calibri"/>
                <a:sym typeface="Calibri"/>
              </a:rPr>
              <a:t>No data sharing</a:t>
            </a:r>
            <a:r>
              <a:rPr lang="en-US" sz="1600">
                <a:solidFill>
                  <a:srgbClr val="222222"/>
                </a:solidFill>
                <a:highlight>
                  <a:srgbClr val="FFFFFF"/>
                </a:highlight>
                <a:latin typeface="Calibri"/>
                <a:ea typeface="Calibri"/>
                <a:cs typeface="Calibri"/>
                <a:sym typeface="Calibri"/>
              </a:rPr>
              <a:t> occurs between PHCs and other healthcare entities as the (digital) data is not stored in an interchangeable format</a:t>
            </a:r>
            <a:endParaRPr sz="1800">
              <a:solidFill>
                <a:schemeClr val="dk1"/>
              </a:solidFill>
              <a:latin typeface="Calibri"/>
              <a:ea typeface="Calibri"/>
              <a:cs typeface="Calibri"/>
              <a:sym typeface="Calibri"/>
            </a:endParaRPr>
          </a:p>
        </p:txBody>
      </p:sp>
      <p:pic>
        <p:nvPicPr>
          <p:cNvPr id="140" name="Google Shape;140;g31da8a7b927_0_19"/>
          <p:cNvPicPr preferRelativeResize="0"/>
          <p:nvPr/>
        </p:nvPicPr>
        <p:blipFill rotWithShape="1">
          <a:blip r:embed="rId3">
            <a:alphaModFix/>
          </a:blip>
          <a:srcRect/>
          <a:stretch/>
        </p:blipFill>
        <p:spPr>
          <a:xfrm>
            <a:off x="3084550" y="1573661"/>
            <a:ext cx="2898566" cy="1630425"/>
          </a:xfrm>
          <a:prstGeom prst="rect">
            <a:avLst/>
          </a:prstGeom>
          <a:noFill/>
          <a:ln>
            <a:noFill/>
          </a:ln>
        </p:spPr>
      </p:pic>
      <p:pic>
        <p:nvPicPr>
          <p:cNvPr id="141" name="Google Shape;141;g31da8a7b927_0_19"/>
          <p:cNvPicPr preferRelativeResize="0"/>
          <p:nvPr/>
        </p:nvPicPr>
        <p:blipFill>
          <a:blip r:embed="rId4">
            <a:alphaModFix/>
          </a:blip>
          <a:stretch>
            <a:fillRect/>
          </a:stretch>
        </p:blipFill>
        <p:spPr>
          <a:xfrm>
            <a:off x="6160575" y="1573650"/>
            <a:ext cx="2898575" cy="1630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1da8a7b927_0_5"/>
          <p:cNvSpPr txBox="1">
            <a:spLocks noGrp="1"/>
          </p:cNvSpPr>
          <p:nvPr>
            <p:ph type="title"/>
          </p:nvPr>
        </p:nvSpPr>
        <p:spPr>
          <a:xfrm>
            <a:off x="524451" y="33769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a:t>Fieldwork Insights: (4) Data Storage in PHCs</a:t>
            </a:r>
            <a:endParaRPr b="1"/>
          </a:p>
        </p:txBody>
      </p:sp>
      <p:sp>
        <p:nvSpPr>
          <p:cNvPr id="148" name="Google Shape;148;g31da8a7b927_0_5"/>
          <p:cNvSpPr txBox="1"/>
          <p:nvPr/>
        </p:nvSpPr>
        <p:spPr>
          <a:xfrm>
            <a:off x="6140036" y="3210479"/>
            <a:ext cx="3036300" cy="28548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000"/>
              </a:spcBef>
              <a:spcAft>
                <a:spcPts val="0"/>
              </a:spcAft>
              <a:buNone/>
            </a:pPr>
            <a:r>
              <a:rPr lang="en-US" sz="1600">
                <a:solidFill>
                  <a:srgbClr val="222222"/>
                </a:solidFill>
                <a:highlight>
                  <a:srgbClr val="FFFFFF"/>
                </a:highlight>
                <a:latin typeface="Calibri"/>
                <a:ea typeface="Calibri"/>
                <a:cs typeface="Calibri"/>
                <a:sym typeface="Calibri"/>
              </a:rPr>
              <a:t>Presidential initiatives’ digital data is stored on a </a:t>
            </a:r>
            <a:r>
              <a:rPr lang="en-US" sz="1600" b="1">
                <a:solidFill>
                  <a:srgbClr val="222222"/>
                </a:solidFill>
                <a:highlight>
                  <a:srgbClr val="FFFFFF"/>
                </a:highlight>
                <a:latin typeface="Calibri"/>
                <a:ea typeface="Calibri"/>
                <a:cs typeface="Calibri"/>
                <a:sym typeface="Calibri"/>
              </a:rPr>
              <a:t>server managed by the Ministry of Health</a:t>
            </a:r>
            <a:endParaRPr sz="1600" b="1">
              <a:solidFill>
                <a:srgbClr val="222222"/>
              </a:solidFill>
              <a:highlight>
                <a:srgbClr val="FFFFFF"/>
              </a:highlight>
              <a:latin typeface="Calibri"/>
              <a:ea typeface="Calibri"/>
              <a:cs typeface="Calibri"/>
              <a:sym typeface="Calibri"/>
            </a:endParaRPr>
          </a:p>
          <a:p>
            <a:pPr marL="0" lvl="0" indent="0" algn="l" rtl="0">
              <a:lnSpc>
                <a:spcPct val="115000"/>
              </a:lnSpc>
              <a:spcBef>
                <a:spcPts val="1000"/>
              </a:spcBef>
              <a:spcAft>
                <a:spcPts val="0"/>
              </a:spcAft>
              <a:buNone/>
            </a:pPr>
            <a:r>
              <a:rPr lang="en-US" sz="1600">
                <a:solidFill>
                  <a:srgbClr val="222222"/>
                </a:solidFill>
                <a:highlight>
                  <a:srgbClr val="FFFFFF"/>
                </a:highlight>
                <a:latin typeface="Calibri"/>
                <a:ea typeface="Calibri"/>
                <a:cs typeface="Calibri"/>
                <a:sym typeface="Calibri"/>
              </a:rPr>
              <a:t>An IT person is in charge of keeping track of the government’s information systems, including the presidential initiatives’ data</a:t>
            </a:r>
            <a:endParaRPr sz="1600">
              <a:solidFill>
                <a:srgbClr val="222222"/>
              </a:solidFill>
              <a:highlight>
                <a:srgbClr val="FFFFFF"/>
              </a:highlight>
              <a:latin typeface="Calibri"/>
              <a:ea typeface="Calibri"/>
              <a:cs typeface="Calibri"/>
              <a:sym typeface="Calibri"/>
            </a:endParaRPr>
          </a:p>
          <a:p>
            <a:pPr marL="0" marR="0" lvl="0" indent="0" algn="l" rtl="0">
              <a:spcBef>
                <a:spcPts val="100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g31da8a7b927_0_5"/>
          <p:cNvSpPr txBox="1"/>
          <p:nvPr/>
        </p:nvSpPr>
        <p:spPr>
          <a:xfrm>
            <a:off x="3015677" y="3270848"/>
            <a:ext cx="3036300" cy="255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222222"/>
                </a:solidFill>
                <a:highlight>
                  <a:srgbClr val="FFFFFF"/>
                </a:highlight>
                <a:latin typeface="Calibri"/>
                <a:ea typeface="Calibri"/>
                <a:cs typeface="Calibri"/>
                <a:sym typeface="Calibri"/>
              </a:rPr>
              <a:t>Data is stored in </a:t>
            </a:r>
            <a:r>
              <a:rPr lang="en-US" sz="1600" b="1">
                <a:solidFill>
                  <a:srgbClr val="222222"/>
                </a:solidFill>
                <a:highlight>
                  <a:srgbClr val="FFFFFF"/>
                </a:highlight>
                <a:latin typeface="Calibri"/>
                <a:ea typeface="Calibri"/>
                <a:cs typeface="Calibri"/>
                <a:sym typeface="Calibri"/>
              </a:rPr>
              <a:t>paper files</a:t>
            </a:r>
            <a:r>
              <a:rPr lang="en-US" sz="1600">
                <a:solidFill>
                  <a:srgbClr val="222222"/>
                </a:solidFill>
                <a:highlight>
                  <a:srgbClr val="FFFFFF"/>
                </a:highlight>
                <a:latin typeface="Calibri"/>
                <a:ea typeface="Calibri"/>
                <a:cs typeface="Calibri"/>
                <a:sym typeface="Calibri"/>
              </a:rPr>
              <a:t> and kept for up to 5 years</a:t>
            </a:r>
            <a:endParaRPr sz="1600">
              <a:solidFill>
                <a:srgbClr val="222222"/>
              </a:solidFill>
              <a:highlight>
                <a:srgbClr val="FFFFFF"/>
              </a:highlight>
              <a:latin typeface="Calibri"/>
              <a:ea typeface="Calibri"/>
              <a:cs typeface="Calibri"/>
              <a:sym typeface="Calibri"/>
            </a:endParaRPr>
          </a:p>
          <a:p>
            <a:pPr marL="0" marR="0" lvl="0" indent="0" algn="l" rtl="0">
              <a:spcBef>
                <a:spcPts val="0"/>
              </a:spcBef>
              <a:spcAft>
                <a:spcPts val="0"/>
              </a:spcAft>
              <a:buNone/>
            </a:pPr>
            <a:endParaRPr sz="1600">
              <a:solidFill>
                <a:srgbClr val="222222"/>
              </a:solidFill>
              <a:highlight>
                <a:srgbClr val="FFFFFF"/>
              </a:highlight>
              <a:latin typeface="Calibri"/>
              <a:ea typeface="Calibri"/>
              <a:cs typeface="Calibri"/>
              <a:sym typeface="Calibri"/>
            </a:endParaRPr>
          </a:p>
          <a:p>
            <a:pPr marL="0" marR="0" lvl="0" indent="0" algn="l" rtl="0">
              <a:spcBef>
                <a:spcPts val="0"/>
              </a:spcBef>
              <a:spcAft>
                <a:spcPts val="0"/>
              </a:spcAft>
              <a:buNone/>
            </a:pPr>
            <a:r>
              <a:rPr lang="en-US" sz="1600">
                <a:solidFill>
                  <a:srgbClr val="222222"/>
                </a:solidFill>
                <a:highlight>
                  <a:srgbClr val="FFFFFF"/>
                </a:highlight>
                <a:latin typeface="Calibri"/>
                <a:ea typeface="Calibri"/>
                <a:cs typeface="Calibri"/>
                <a:sym typeface="Calibri"/>
              </a:rPr>
              <a:t>This makes it difficult to </a:t>
            </a:r>
            <a:r>
              <a:rPr lang="en-US" sz="1600" b="1">
                <a:solidFill>
                  <a:srgbClr val="222222"/>
                </a:solidFill>
                <a:highlight>
                  <a:srgbClr val="FFFFFF"/>
                </a:highlight>
                <a:latin typeface="Calibri"/>
                <a:ea typeface="Calibri"/>
                <a:cs typeface="Calibri"/>
                <a:sym typeface="Calibri"/>
              </a:rPr>
              <a:t>maintain the quality of the data</a:t>
            </a:r>
            <a:r>
              <a:rPr lang="en-US" sz="1600">
                <a:solidFill>
                  <a:srgbClr val="222222"/>
                </a:solidFill>
                <a:highlight>
                  <a:srgbClr val="FFFFFF"/>
                </a:highlight>
                <a:latin typeface="Calibri"/>
                <a:ea typeface="Calibri"/>
                <a:cs typeface="Calibri"/>
                <a:sym typeface="Calibri"/>
              </a:rPr>
              <a:t> (e.g., due to ink fading, paper decomposing, etc.)</a:t>
            </a:r>
            <a:endParaRPr sz="1600">
              <a:solidFill>
                <a:srgbClr val="222222"/>
              </a:solidFill>
              <a:highlight>
                <a:srgbClr val="FFFFFF"/>
              </a:highlight>
              <a:latin typeface="Calibri"/>
              <a:ea typeface="Calibri"/>
              <a:cs typeface="Calibri"/>
              <a:sym typeface="Calibri"/>
            </a:endParaRPr>
          </a:p>
          <a:p>
            <a:pPr marL="0" marR="0" lvl="0" indent="0" algn="l" rtl="0">
              <a:spcBef>
                <a:spcPts val="0"/>
              </a:spcBef>
              <a:spcAft>
                <a:spcPts val="0"/>
              </a:spcAft>
              <a:buNone/>
            </a:pPr>
            <a:endParaRPr sz="1600">
              <a:solidFill>
                <a:srgbClr val="222222"/>
              </a:solidFill>
              <a:highlight>
                <a:srgbClr val="FFFFFF"/>
              </a:highlight>
              <a:latin typeface="Calibri"/>
              <a:ea typeface="Calibri"/>
              <a:cs typeface="Calibri"/>
              <a:sym typeface="Calibri"/>
            </a:endParaRPr>
          </a:p>
          <a:p>
            <a:pPr marL="0" marR="0" lvl="0" indent="0" algn="l" rtl="0">
              <a:spcBef>
                <a:spcPts val="0"/>
              </a:spcBef>
              <a:spcAft>
                <a:spcPts val="0"/>
              </a:spcAft>
              <a:buNone/>
            </a:pPr>
            <a:r>
              <a:rPr lang="en-US" sz="1600">
                <a:solidFill>
                  <a:srgbClr val="222222"/>
                </a:solidFill>
                <a:highlight>
                  <a:srgbClr val="FFFFFF"/>
                </a:highlight>
                <a:latin typeface="Calibri"/>
                <a:ea typeface="Calibri"/>
                <a:cs typeface="Calibri"/>
                <a:sym typeface="Calibri"/>
              </a:rPr>
              <a:t>Registers taking up a </a:t>
            </a:r>
            <a:r>
              <a:rPr lang="en-US" sz="1600" b="1">
                <a:solidFill>
                  <a:srgbClr val="222222"/>
                </a:solidFill>
                <a:highlight>
                  <a:srgbClr val="FFFFFF"/>
                </a:highlight>
                <a:latin typeface="Calibri"/>
                <a:ea typeface="Calibri"/>
                <a:cs typeface="Calibri"/>
                <a:sym typeface="Calibri"/>
              </a:rPr>
              <a:t>lot of physical space</a:t>
            </a:r>
            <a:endParaRPr sz="1600" b="1">
              <a:solidFill>
                <a:schemeClr val="dk1"/>
              </a:solidFill>
              <a:latin typeface="Calibri"/>
              <a:ea typeface="Calibri"/>
              <a:cs typeface="Calibri"/>
              <a:sym typeface="Calibri"/>
            </a:endParaRPr>
          </a:p>
        </p:txBody>
      </p:sp>
      <p:pic>
        <p:nvPicPr>
          <p:cNvPr id="150" name="Google Shape;150;g31da8a7b927_0_5"/>
          <p:cNvPicPr preferRelativeResize="0"/>
          <p:nvPr/>
        </p:nvPicPr>
        <p:blipFill rotWithShape="1">
          <a:blip r:embed="rId3">
            <a:alphaModFix/>
          </a:blip>
          <a:srcRect/>
          <a:stretch/>
        </p:blipFill>
        <p:spPr>
          <a:xfrm>
            <a:off x="3015680" y="1558515"/>
            <a:ext cx="2939720" cy="1630429"/>
          </a:xfrm>
          <a:prstGeom prst="rect">
            <a:avLst/>
          </a:prstGeom>
          <a:noFill/>
          <a:ln>
            <a:noFill/>
          </a:ln>
        </p:spPr>
      </p:pic>
      <p:pic>
        <p:nvPicPr>
          <p:cNvPr id="151" name="Google Shape;151;g31da8a7b927_0_5"/>
          <p:cNvPicPr preferRelativeResize="0"/>
          <p:nvPr/>
        </p:nvPicPr>
        <p:blipFill rotWithShape="1">
          <a:blip r:embed="rId4">
            <a:alphaModFix/>
          </a:blip>
          <a:srcRect/>
          <a:stretch/>
        </p:blipFill>
        <p:spPr>
          <a:xfrm>
            <a:off x="6140017" y="1536990"/>
            <a:ext cx="2939716" cy="16734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31da8a7b927_0_35"/>
          <p:cNvSpPr txBox="1">
            <a:spLocks noGrp="1"/>
          </p:cNvSpPr>
          <p:nvPr>
            <p:ph type="title"/>
          </p:nvPr>
        </p:nvSpPr>
        <p:spPr>
          <a:xfrm>
            <a:off x="524451" y="33769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a:t>Fieldwork Insights: Private Sector</a:t>
            </a:r>
            <a:endParaRPr b="1"/>
          </a:p>
        </p:txBody>
      </p:sp>
      <p:grpSp>
        <p:nvGrpSpPr>
          <p:cNvPr id="158" name="Google Shape;158;g31da8a7b927_0_35"/>
          <p:cNvGrpSpPr/>
          <p:nvPr/>
        </p:nvGrpSpPr>
        <p:grpSpPr>
          <a:xfrm>
            <a:off x="152400" y="1307800"/>
            <a:ext cx="11861800" cy="4966000"/>
            <a:chOff x="152400" y="1307800"/>
            <a:chExt cx="11861800" cy="4966000"/>
          </a:xfrm>
        </p:grpSpPr>
        <p:pic>
          <p:nvPicPr>
            <p:cNvPr id="159" name="Google Shape;159;g31da8a7b927_0_35"/>
            <p:cNvPicPr preferRelativeResize="0"/>
            <p:nvPr/>
          </p:nvPicPr>
          <p:blipFill>
            <a:blip r:embed="rId3">
              <a:alphaModFix/>
            </a:blip>
            <a:stretch>
              <a:fillRect/>
            </a:stretch>
          </p:blipFill>
          <p:spPr>
            <a:xfrm>
              <a:off x="152400" y="1383996"/>
              <a:ext cx="6867498" cy="4889804"/>
            </a:xfrm>
            <a:prstGeom prst="rect">
              <a:avLst/>
            </a:prstGeom>
            <a:noFill/>
            <a:ln>
              <a:noFill/>
            </a:ln>
          </p:spPr>
        </p:pic>
        <p:pic>
          <p:nvPicPr>
            <p:cNvPr id="160" name="Google Shape;160;g31da8a7b927_0_35"/>
            <p:cNvPicPr preferRelativeResize="0"/>
            <p:nvPr/>
          </p:nvPicPr>
          <p:blipFill rotWithShape="1">
            <a:blip r:embed="rId4">
              <a:alphaModFix/>
            </a:blip>
            <a:srcRect/>
            <a:stretch/>
          </p:blipFill>
          <p:spPr>
            <a:xfrm>
              <a:off x="7146898" y="1460196"/>
              <a:ext cx="4867302" cy="3465622"/>
            </a:xfrm>
            <a:prstGeom prst="rect">
              <a:avLst/>
            </a:prstGeom>
            <a:noFill/>
            <a:ln>
              <a:noFill/>
            </a:ln>
          </p:spPr>
        </p:pic>
        <p:sp>
          <p:nvSpPr>
            <p:cNvPr id="161" name="Google Shape;161;g31da8a7b927_0_35"/>
            <p:cNvSpPr/>
            <p:nvPr/>
          </p:nvSpPr>
          <p:spPr>
            <a:xfrm>
              <a:off x="7146900" y="1307800"/>
              <a:ext cx="838200" cy="2115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379C39721F744481AC5EFF9B1DC798" ma:contentTypeVersion="21" ma:contentTypeDescription="Create a new document." ma:contentTypeScope="" ma:versionID="fb2b9856d0bdb70083a8d7e9767657c8">
  <xsd:schema xmlns:xsd="http://www.w3.org/2001/XMLSchema" xmlns:xs="http://www.w3.org/2001/XMLSchema" xmlns:p="http://schemas.microsoft.com/office/2006/metadata/properties" xmlns:ns2="b6f940df-ea07-477d-b617-ab56e5df8817" xmlns:ns3="7d053c58-1f97-4d34-bcfa-28b8fa6aacc8" xmlns:ns4="985ec44e-1bab-4c0b-9df0-6ba128686fc9" targetNamespace="http://schemas.microsoft.com/office/2006/metadata/properties" ma:root="true" ma:fieldsID="43cf04b7bafd91a41da1188cd381ea15" ns2:_="" ns3:_="" ns4:_="">
    <xsd:import namespace="b6f940df-ea07-477d-b617-ab56e5df8817"/>
    <xsd:import namespace="7d053c58-1f97-4d34-bcfa-28b8fa6aacc8"/>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test"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f940df-ea07-477d-b617-ab56e5df88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test" ma:index="18" nillable="true" ma:displayName="test" ma:format="Dropdown" ma:internalName="test">
      <xsd:simpleType>
        <xsd:restriction base="dms:Text">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053c58-1f97-4d34-bcfa-28b8fa6aacc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a1c8029d-6551-46fe-852f-2466a17727b5}" ma:internalName="TaxCatchAll" ma:showField="CatchAllData" ma:web="7d053c58-1f97-4d34-bcfa-28b8fa6aac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f940df-ea07-477d-b617-ab56e5df8817">
      <Terms xmlns="http://schemas.microsoft.com/office/infopath/2007/PartnerControls"/>
    </lcf76f155ced4ddcb4097134ff3c332f>
    <test xmlns="b6f940df-ea07-477d-b617-ab56e5df8817" xsi:nil="true"/>
    <TaxCatchAll xmlns="985ec44e-1bab-4c0b-9df0-6ba128686fc9" xsi:nil="true"/>
  </documentManagement>
</p:properties>
</file>

<file path=customXml/itemProps1.xml><?xml version="1.0" encoding="utf-8"?>
<ds:datastoreItem xmlns:ds="http://schemas.openxmlformats.org/officeDocument/2006/customXml" ds:itemID="{747052AE-7672-4567-85CB-645DC00AA027}"/>
</file>

<file path=customXml/itemProps2.xml><?xml version="1.0" encoding="utf-8"?>
<ds:datastoreItem xmlns:ds="http://schemas.openxmlformats.org/officeDocument/2006/customXml" ds:itemID="{F0132AA5-8795-4AAE-A057-5FF5D6D89E9E}"/>
</file>

<file path=customXml/itemProps3.xml><?xml version="1.0" encoding="utf-8"?>
<ds:datastoreItem xmlns:ds="http://schemas.openxmlformats.org/officeDocument/2006/customXml" ds:itemID="{1BA089C5-9115-4569-B4C2-48E1D8CD4709}"/>
</file>

<file path=docProps/app.xml><?xml version="1.0" encoding="utf-8"?>
<Properties xmlns="http://schemas.openxmlformats.org/officeDocument/2006/extended-properties" xmlns:vt="http://schemas.openxmlformats.org/officeDocument/2006/docPropsVTypes">
  <TotalTime>0</TotalTime>
  <Words>727</Words>
  <Application>Microsoft Macintosh PowerPoint</Application>
  <PresentationFormat>Widescreen</PresentationFormat>
  <Paragraphs>65</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Multi-Stakeholder Collaboration as a Tool for Promoting Data Governance  </vt:lpstr>
      <vt:lpstr>What is Data Governance?</vt:lpstr>
      <vt:lpstr>PowerPoint Presentation</vt:lpstr>
      <vt:lpstr>PowerPoint Presentation</vt:lpstr>
      <vt:lpstr>Fieldwork Insights: (1) Data Collection in PHCs</vt:lpstr>
      <vt:lpstr>Fieldwork Insights: (2) Data Processing in PHCs</vt:lpstr>
      <vt:lpstr>Fieldwork Insights: (3) Data Sharing in PHCs</vt:lpstr>
      <vt:lpstr>Fieldwork Insights: (4) Data Storage in PHCs</vt:lpstr>
      <vt:lpstr>Fieldwork Insights: Private Sector</vt:lpstr>
      <vt:lpstr>Build Trust in Data Systems</vt:lpstr>
      <vt:lpstr>MENA Observatory on Responsible 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Multi-Stakeholder Collaboration as a Tool for Promoting Data Governance  </dc:title>
  <dc:creator>Microsoft Office User</dc:creator>
  <cp:lastModifiedBy>Tomasino, Francesca</cp:lastModifiedBy>
  <cp:revision>1</cp:revision>
  <dcterms:created xsi:type="dcterms:W3CDTF">2024-12-05T09:28:32Z</dcterms:created>
  <dcterms:modified xsi:type="dcterms:W3CDTF">2024-12-11T19:36:07Z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0x010100CA379C39721F744481AC5EFF9B1DC798</vt:lpwstr>
  </property>
</Properties>
</file>