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0" r:id="rId1"/>
  </p:sldMasterIdLst>
  <p:notesMasterIdLst>
    <p:notesMasterId r:id="rId16"/>
  </p:notesMasterIdLst>
  <p:sldIdLst>
    <p:sldId id="256" r:id="rId2"/>
    <p:sldId id="379" r:id="rId3"/>
    <p:sldId id="265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72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43D2-F99C-4C19-84BB-854F0CAEC61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4575-5704-40D1-8CF1-367AE8B86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5025-3F2B-41CB-9ADC-DA3498DA9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080DF-00F5-4F55-A5EF-FDBBB8D6C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82F3-926B-46C5-9C91-5BA032DB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AA20-707D-487B-890A-7EE80E6E1A87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A492-7E47-4059-82CE-74A14E77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49B2-9F56-4D86-A294-CB854649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49AA-CA4F-41C1-9C03-C2944AE0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47125-71BB-4B23-A1E2-5DF39D008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797A-C426-4CD1-8AC7-9D805441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8D6C-D190-4621-A561-C26101F16502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AAA-C3AA-4F4E-99A2-76F4A06C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8143-7245-450C-83E5-BF7DF450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9AAD4-2718-41BE-B446-E960FEFCD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179BB-3CA1-4139-AE11-C95196158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C9FAD-04CC-471F-A34B-26367170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CFE3-F740-4419-8FF6-7C4A40F8557B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F451-AB72-4381-8811-1539C2D7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9022-36CC-4D4E-B989-1D69CE5B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84D5-752E-694C-9369-CF3913D9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7771"/>
            <a:ext cx="4523044" cy="1301159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D50C5-1B52-4F4E-B376-70834105F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2043" y="947772"/>
            <a:ext cx="2428574" cy="23922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D158C-0124-014D-901D-A0DEAE89B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280"/>
            <a:ext cx="4523044" cy="3643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3EF2BD5-27B8-904E-8AB0-51A467379F8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919991" y="947772"/>
            <a:ext cx="2428574" cy="23922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3C1091D-57B9-D743-B041-379B53D0833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02043" y="3685317"/>
            <a:ext cx="2428574" cy="23922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86341F5-2FDF-2D48-B0A6-E11654D105C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919991" y="3685317"/>
            <a:ext cx="2428574" cy="23922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69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BF41-4C7B-4B34-88FA-BB9BCC07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158C-F7ED-446E-9634-A109F245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CFF9-4B9B-44F5-A814-52E64336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E352-1CF6-4D13-9C15-B1CF89997AF7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450B-F976-489E-A4B7-16DF3A31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507F0-E044-497F-A024-EB276714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A35A-1622-4033-B59C-2F9A2549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9A15-109D-4E32-94BF-C0E29E64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2CE8-A904-49AA-BD57-6B5FB5B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C901-7E75-4E65-A48F-7F1FCE04D57C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A781-64F1-4390-AE5E-0244C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CB41-2639-43CB-9B17-DC587363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9ED5-AAA2-489B-B417-DE818D9D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5414-F7F8-4D5D-9346-17531F858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18D80-4F2F-499B-96AE-AE53B9337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739FB-3B44-4DF4-9969-6FCC186C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B86-3BA3-40F8-9931-BCB8C7561854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0345E-D896-48AF-A864-DA8C12DC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896EB-FF17-46EB-A619-81C461A1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2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3AE2-3486-47CF-B2E0-753AA4BD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79AA8-392B-4A42-9234-A7399B8A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7080D-B3CE-43C0-B042-498BC440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D4255-0E9C-4058-8E5B-911B37CCA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4077F-F897-4938-B5D6-9F33702E2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723FC-8DE0-41DF-81ED-EBC1CDD9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24AE-E571-4E1C-95B1-65B6FC305890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B720F-6DA0-446C-AB58-F0A0CB4A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5A0BD-942E-42FB-B425-0B6FD025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6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B5E1-530D-4335-AA96-246A8545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42865-DAA7-4434-AEEF-0ED4744B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4F9F-3BD4-4402-A6F6-10B17C6CC031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B39EE-1681-45E0-A442-08541D5A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2FF69-EA1B-410E-BD47-A0453530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AEF84-E93E-4A31-A941-51488DAF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873C-E4B2-4403-8F6F-98C351E73C29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3EF73-EA71-4478-9CCC-5B4AA9A8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5000C-E7B2-4BC8-9FA8-18BDD645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587F-87A1-4DF3-B6EC-13FAB2E1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F487-B241-4A46-99D6-197D0B05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ACCA7-F4DA-4B94-95AF-D27D2113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7806A-7DD1-46F9-A5DC-93574319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A34-07E5-46A5-A483-268C3ED8E3DF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D2BD2-8161-4779-9DA7-8185FD0B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92076-1192-470F-874B-C2736EF0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508D-662A-4E00-9D58-CC02094E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D839E-7266-4386-A6BD-F9041AB45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DB574-C551-4BD9-863E-76F22B045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D3A1C-279C-4CED-BE5D-1D7A03E5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BB19-7640-4BF0-8BFC-A791B068EBAB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17698-FC4B-4A0D-ADBE-6BA7149A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10FDB-7957-499A-B357-F8D08ED6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ACE8C-D3D0-4E1F-B7BB-F9E4EA85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2A88B-02D3-412C-A7A6-2035BCE1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51017-BDAF-4E20-B97B-15FE5D5B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6BB2-33C5-47CF-A5E2-52A636A0821A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FF1E-35AA-4FC2-8D47-F921EAFA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D35C-DFCF-48B4-B61D-04520235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3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AE8-618E-428C-BBA4-06AA321F5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5211"/>
            <a:ext cx="9144000" cy="24558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OPPORTUNITIES FOR TRANSFORMATIONAL CHANGE IN AFRICA</a:t>
            </a:r>
            <a:br>
              <a:rPr lang="en-US" sz="3200" dirty="0"/>
            </a:br>
            <a:r>
              <a:rPr lang="en-US" sz="3200" b="1" i="1" dirty="0">
                <a:solidFill>
                  <a:srgbClr val="C00000"/>
                </a:solidFill>
              </a:rPr>
              <a:t>Transforming society for sustainable development</a:t>
            </a:r>
            <a:br>
              <a:rPr lang="en-US" sz="3200" b="1" i="1" dirty="0"/>
            </a:br>
            <a:endParaRPr lang="en-US" sz="3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ECA3F-1F9E-4AA6-A17B-BC19798FF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94260"/>
          </a:xfrm>
        </p:spPr>
        <p:txBody>
          <a:bodyPr>
            <a:normAutofit fontScale="32500" lnSpcReduction="20000"/>
          </a:bodyPr>
          <a:lstStyle/>
          <a:p>
            <a:r>
              <a:rPr lang="en-US" sz="3800" b="1" dirty="0">
                <a:latin typeface="Arial Rounded MT Bold" panose="020F0704030504030204" pitchFamily="34" charset="0"/>
              </a:rPr>
              <a:t>By </a:t>
            </a:r>
          </a:p>
          <a:p>
            <a:r>
              <a:rPr lang="en-US" sz="8600" dirty="0">
                <a:latin typeface="Arial Rounded MT Bold" panose="020F0704030504030204" pitchFamily="34" charset="0"/>
              </a:rPr>
              <a:t>Dr John Nakabago</a:t>
            </a:r>
          </a:p>
          <a:p>
            <a:br>
              <a:rPr lang="en-US" sz="6000" dirty="0">
                <a:latin typeface="Arial Rounded MT Bold" panose="020F0704030504030204" pitchFamily="34" charset="0"/>
              </a:rPr>
            </a:br>
            <a:r>
              <a:rPr lang="en-US" sz="6000" dirty="0">
                <a:latin typeface="Arial Rounded MT Bold" panose="020F0704030504030204" pitchFamily="34" charset="0"/>
              </a:rPr>
              <a:t>President African Association of Public Administration and Management </a:t>
            </a:r>
          </a:p>
          <a:p>
            <a:r>
              <a:rPr lang="en-US" sz="6000" dirty="0">
                <a:latin typeface="Arial Rounded MT Bold" panose="020F0704030504030204" pitchFamily="34" charset="0"/>
              </a:rPr>
              <a:t>(AAPAM) </a:t>
            </a:r>
          </a:p>
          <a:p>
            <a:r>
              <a:rPr lang="en-US" sz="4200" dirty="0">
                <a:latin typeface="Arial Rounded MT Bold" panose="020F0704030504030204" pitchFamily="34" charset="0"/>
              </a:rPr>
              <a:t>&amp; </a:t>
            </a:r>
          </a:p>
          <a:p>
            <a:r>
              <a:rPr lang="en-US" sz="6000" b="1" dirty="0">
                <a:latin typeface="Arial Rounded MT Bold" panose="020F0704030504030204" pitchFamily="34" charset="0"/>
              </a:rPr>
              <a:t>Director for Finance and Administration, </a:t>
            </a:r>
          </a:p>
          <a:p>
            <a:r>
              <a:rPr lang="en-US" sz="6000" b="1" dirty="0">
                <a:latin typeface="Arial Rounded MT Bold" panose="020F0704030504030204" pitchFamily="34" charset="0"/>
              </a:rPr>
              <a:t>Uganda Management Institute  </a:t>
            </a:r>
          </a:p>
        </p:txBody>
      </p:sp>
    </p:spTree>
    <p:extLst>
      <p:ext uri="{BB962C8B-B14F-4D97-AF65-F5344CB8AC3E}">
        <p14:creationId xmlns:p14="http://schemas.microsoft.com/office/powerpoint/2010/main" val="311149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9559-C482-4B6B-8766-0DEE45C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Transformational change comes with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BFE9-3C33-49A7-9C40-01FFD733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Societal empowerment- </a:t>
            </a:r>
            <a:r>
              <a:rPr lang="en-US" sz="4000" dirty="0"/>
              <a:t>a belief in self worth </a:t>
            </a:r>
          </a:p>
          <a:p>
            <a:r>
              <a:rPr lang="en-US" sz="4000" dirty="0"/>
              <a:t>Promotion of sustainable development practices</a:t>
            </a:r>
          </a:p>
          <a:p>
            <a:r>
              <a:rPr lang="en-US" sz="4000" b="1" dirty="0"/>
              <a:t>Improved agility-more </a:t>
            </a:r>
            <a:r>
              <a:rPr lang="en-US" sz="4000" dirty="0"/>
              <a:t>responsive to dynamic imperatives in the environment</a:t>
            </a:r>
          </a:p>
          <a:p>
            <a:r>
              <a:rPr lang="en-US" sz="4000" b="1" dirty="0"/>
              <a:t>Productivity enhancement-</a:t>
            </a:r>
            <a:r>
              <a:rPr lang="en-US" sz="4000" dirty="0"/>
              <a:t>--reaping from the demographic dividend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E0E49-A04B-4E9E-8EF7-C6705A0E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6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3FE4-5408-42DE-9E4D-6D7694745E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Transformational change comes with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01859-7F7A-42C1-BDEE-E2C5152E5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b="1" dirty="0"/>
              <a:t>Improved quality of life</a:t>
            </a:r>
            <a:r>
              <a:rPr lang="en-US" sz="3600" dirty="0"/>
              <a:t>—better living standards, education, and employment</a:t>
            </a:r>
          </a:p>
          <a:p>
            <a:r>
              <a:rPr lang="en-US" sz="3600" b="1" dirty="0"/>
              <a:t>Innovations and creativity</a:t>
            </a:r>
            <a:r>
              <a:rPr lang="en-US" sz="3600" dirty="0"/>
              <a:t>—as a results of improved capabilities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FA6A5-ED92-4A44-A604-1B6D98B1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C94F26F8-5AAF-4462-AC90-98BDF5D7B5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886075" cy="4486275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6BE9983-726C-463E-9DA2-19973C09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4" y="1690688"/>
            <a:ext cx="2447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F2C4-77CA-6D4E-A73F-2939437F9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AAPAM’S Interventions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D85A2-BA53-384B-8078-E00F06446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Innovative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Management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 Award -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IMA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2F733-AB65-6344-93E3-4445968A9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 bid to catalyze transformational change in Africa, AAPAM has put in place several initiatives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B398A2-2606-0E49-BCFC-6595F4076D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919991" y="947772"/>
            <a:ext cx="2428574" cy="239225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2750" b="1" dirty="0">
                <a:latin typeface="Verdana" panose="020B0604030504040204" pitchFamily="34" charset="0"/>
                <a:ea typeface="Verdana" panose="020B0604030504040204" pitchFamily="34" charset="0"/>
              </a:rPr>
              <a:t>Capacity building for research and publication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6CE051-299D-404C-8F55-972BA3A9DFC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Capacity building seminars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&amp;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Workshops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F8E229-1F0E-DF44-A044-2E3E5EF6547D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Annual Round Table conference</a:t>
            </a:r>
          </a:p>
        </p:txBody>
      </p:sp>
      <p:pic>
        <p:nvPicPr>
          <p:cNvPr id="8" name="Picture 7" descr="https://i0.wp.com/www.aapam.org/wp-content/uploads/2021/08/aapam_header.png?w=474&amp;ssl=1">
            <a:extLst>
              <a:ext uri="{FF2B5EF4-FFF2-40B4-BE49-F238E27FC236}">
                <a16:creationId xmlns:a16="http://schemas.microsoft.com/office/drawing/2014/main" id="{6018B81B-966B-4422-B498-76045C2A8D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947771"/>
            <a:ext cx="1282700" cy="65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0.wp.com/www.aapam.org/wp-content/uploads/2021/08/Gold.jpg?fit=185%2C179&amp;ssl=1">
            <a:extLst>
              <a:ext uri="{FF2B5EF4-FFF2-40B4-BE49-F238E27FC236}">
                <a16:creationId xmlns:a16="http://schemas.microsoft.com/office/drawing/2014/main" id="{ECB0FBBE-1875-4B76-AF49-6C616569A4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43" y="2171700"/>
            <a:ext cx="2428574" cy="116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0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CB9B-6AC9-42D5-8559-B0EDB2A8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365125"/>
            <a:ext cx="10353675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928E-A092-4DBD-8000-B0AFD1A1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Africa, the quest for </a:t>
            </a:r>
            <a:r>
              <a:rPr lang="en-US" sz="3200" b="1" dirty="0"/>
              <a:t>improved service delivery and quality of life</a:t>
            </a:r>
            <a:r>
              <a:rPr lang="en-US" sz="3200" dirty="0"/>
              <a:t> has been with us for a long time</a:t>
            </a:r>
          </a:p>
          <a:p>
            <a:r>
              <a:rPr lang="en-US" sz="3200" b="1" dirty="0"/>
              <a:t>Several initiatives </a:t>
            </a:r>
            <a:r>
              <a:rPr lang="en-US" sz="3200" dirty="0"/>
              <a:t>have been proffered with minimal successes</a:t>
            </a:r>
          </a:p>
          <a:p>
            <a:r>
              <a:rPr lang="en-US" sz="3200" dirty="0"/>
              <a:t>Transformational change, whose benefits can not be over-emphasized, </a:t>
            </a:r>
            <a:r>
              <a:rPr lang="en-US" sz="3200" b="1" dirty="0"/>
              <a:t>seems to be the missing link </a:t>
            </a:r>
            <a:r>
              <a:rPr lang="en-US" sz="3200" dirty="0"/>
              <a:t>.</a:t>
            </a:r>
          </a:p>
          <a:p>
            <a:r>
              <a:rPr lang="en-US" sz="3200" dirty="0"/>
              <a:t>It is the anchor that </a:t>
            </a:r>
            <a:r>
              <a:rPr lang="en-US" sz="3200" b="1" dirty="0"/>
              <a:t>drives societal transition </a:t>
            </a:r>
            <a:r>
              <a:rPr lang="en-US" sz="3200" dirty="0"/>
              <a:t>to the desired levels of prosperity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D2B15-AF19-4FC8-B285-907991D1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8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0176-6833-4DBB-BDD0-25E4374D74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Conclusion and recommendations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D872E-0435-4459-94DF-DBC64D3024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53730"/>
            <a:ext cx="5181600" cy="36951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D373A-C490-43AE-B2C8-BD40D5DC65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Africa needs </a:t>
            </a:r>
            <a:r>
              <a:rPr lang="en-US" sz="3000" b="1" dirty="0"/>
              <a:t>transformational leaders </a:t>
            </a:r>
            <a:r>
              <a:rPr lang="en-US" sz="3000" dirty="0"/>
              <a:t>to drive transformational change.</a:t>
            </a:r>
          </a:p>
          <a:p>
            <a:r>
              <a:rPr lang="en-US" sz="3000" dirty="0"/>
              <a:t>We need to </a:t>
            </a:r>
            <a:r>
              <a:rPr lang="en-US" sz="3000" b="1" dirty="0"/>
              <a:t>build strong governance systems</a:t>
            </a:r>
            <a:r>
              <a:rPr lang="en-US" sz="3000" dirty="0"/>
              <a:t>, </a:t>
            </a:r>
            <a:r>
              <a:rPr lang="en-US" sz="3000" b="1" dirty="0"/>
              <a:t>leverage our growing population</a:t>
            </a:r>
            <a:r>
              <a:rPr lang="en-US" sz="3000" dirty="0"/>
              <a:t>, and </a:t>
            </a:r>
            <a:r>
              <a:rPr lang="en-US" sz="3000" b="1" dirty="0"/>
              <a:t>embrace the digital era</a:t>
            </a:r>
            <a:r>
              <a:rPr lang="en-US" sz="3000" dirty="0"/>
              <a:t>, to make societal transformation a reality.</a:t>
            </a:r>
          </a:p>
          <a:p>
            <a:endParaRPr lang="en-US" sz="3000" dirty="0"/>
          </a:p>
          <a:p>
            <a:pPr marL="0" indent="0" algn="ctr">
              <a:buNone/>
            </a:pPr>
            <a:r>
              <a:rPr lang="en-US" sz="3900" b="1" dirty="0"/>
              <a:t>I thank you!!!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51D40-D385-4DF1-82BA-62EA8717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C1861-C152-40C6-647C-34460F7EA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890" y="1581150"/>
            <a:ext cx="8784676" cy="5016530"/>
          </a:xfrm>
        </p:spPr>
        <p:txBody>
          <a:bodyPr>
            <a:normAutofit fontScale="77500" lnSpcReduction="20000"/>
          </a:bodyPr>
          <a:lstStyle/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–Why Africa needs transformational change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has been done to transform Africa?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transformational change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Opportunities for transformational change in Africa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Pre-requisites for transformational change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 benefits of transformational change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we doing as </a:t>
            </a:r>
            <a:r>
              <a:rPr lang="en-US" sz="3400" b="1" dirty="0">
                <a:solidFill>
                  <a:schemeClr val="tx1"/>
                </a:solidFill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AAPAM</a:t>
            </a: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catalyze this change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 and recommendations</a:t>
            </a: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61722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" indent="0">
              <a:spcBef>
                <a:spcPts val="0"/>
              </a:spcBef>
              <a:spcAft>
                <a:spcPts val="2400"/>
              </a:spcAft>
              <a:buClr>
                <a:schemeClr val="accent5"/>
              </a:buClr>
              <a:buSzPct val="200000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482869-2E9A-E600-F866-BE994919A504}"/>
              </a:ext>
            </a:extLst>
          </p:cNvPr>
          <p:cNvGrpSpPr/>
          <p:nvPr/>
        </p:nvGrpSpPr>
        <p:grpSpPr>
          <a:xfrm>
            <a:off x="0" y="-1"/>
            <a:ext cx="12205251" cy="6858001"/>
            <a:chOff x="0" y="-1"/>
            <a:chExt cx="12205251" cy="68580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7B9DB5-92DC-4F0D-96E8-6C2379129A20}"/>
                </a:ext>
              </a:extLst>
            </p:cNvPr>
            <p:cNvSpPr/>
            <p:nvPr/>
          </p:nvSpPr>
          <p:spPr>
            <a:xfrm>
              <a:off x="9554817" y="-1"/>
              <a:ext cx="2637183" cy="67453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4296B26-9F29-53BF-185B-02F323BD6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5000"/>
            </a:blip>
            <a:srcRect l="36156" t="-7788" r="-534" b="29865"/>
            <a:stretch/>
          </p:blipFill>
          <p:spPr>
            <a:xfrm>
              <a:off x="0" y="4660418"/>
              <a:ext cx="1815548" cy="219758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0397DD-22DA-738C-B68C-C51FB04740B0}"/>
                </a:ext>
              </a:extLst>
            </p:cNvPr>
            <p:cNvSpPr/>
            <p:nvPr/>
          </p:nvSpPr>
          <p:spPr>
            <a:xfrm>
              <a:off x="770140" y="0"/>
              <a:ext cx="6320737" cy="13870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5FF3BA-7F9E-12BB-A363-4763EF20FC80}"/>
                </a:ext>
              </a:extLst>
            </p:cNvPr>
            <p:cNvSpPr/>
            <p:nvPr/>
          </p:nvSpPr>
          <p:spPr>
            <a:xfrm>
              <a:off x="0" y="6597681"/>
              <a:ext cx="12191999" cy="2603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E51C55FC-A559-FF88-12B0-221FE07F7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254"/>
            <a:stretch/>
          </p:blipFill>
          <p:spPr>
            <a:xfrm flipH="1">
              <a:off x="9651606" y="922679"/>
              <a:ext cx="2553645" cy="4751329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199D13B-5931-3425-0807-A1CC4BA39035}"/>
              </a:ext>
            </a:extLst>
          </p:cNvPr>
          <p:cNvSpPr txBox="1">
            <a:spLocks/>
          </p:cNvSpPr>
          <p:nvPr/>
        </p:nvSpPr>
        <p:spPr>
          <a:xfrm>
            <a:off x="756889" y="0"/>
            <a:ext cx="6333987" cy="138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74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6CEC-935B-4BF9-82D0-AB9830BD52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Background-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Why Africa needs transformational change</a:t>
            </a:r>
            <a:endParaRPr lang="en-US" sz="3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030F0-FF18-435A-87E3-0E4D551CFD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89F3B-13FA-4B1E-82B7-F62FA6531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Africa is richly endowed with: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 Vast natural 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Growing population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Favorable climate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CBC70-508A-4056-A939-0973EA0E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F7E8-6ADE-4885-B3C4-2C7833ABB9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Background-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Why Africa needs transformational change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2EE2-5CFF-44D6-A0EA-6B4717524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Paradoxically, its people: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Live in perpetual poverty  </a:t>
            </a:r>
            <a:r>
              <a:rPr lang="en-US" sz="1800" i="1" dirty="0">
                <a:solidFill>
                  <a:schemeClr val="bg2"/>
                </a:solidFill>
                <a:highlight>
                  <a:srgbClr val="FF0000"/>
                </a:highlight>
              </a:rPr>
              <a:t>(43.1% below poverty line),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Have high disease burden</a:t>
            </a:r>
            <a:endParaRPr lang="en-US" sz="1800" dirty="0">
              <a:highlight>
                <a:srgbClr val="FF0000"/>
              </a:highligh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Have high unemployment rates </a:t>
            </a:r>
            <a:r>
              <a:rPr lang="en-US" sz="2000" i="1" dirty="0">
                <a:solidFill>
                  <a:schemeClr val="bg1"/>
                </a:solidFill>
                <a:highlight>
                  <a:srgbClr val="FF0000"/>
                </a:highlight>
              </a:rPr>
              <a:t>-25% youth out of employment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Have low literacy levels -</a:t>
            </a:r>
            <a:r>
              <a:rPr lang="en-US" sz="1800" i="1" dirty="0">
                <a:solidFill>
                  <a:schemeClr val="bg1"/>
                </a:solidFill>
                <a:highlight>
                  <a:srgbClr val="FF0000"/>
                </a:highlight>
              </a:rPr>
              <a:t>Only 70% are able to read and write on average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5F1D2-96CA-4608-8144-40CFD12D3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1" y="1825625"/>
            <a:ext cx="5410200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F83F3-F552-457C-8286-EA7464F7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4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697F-609B-465F-A9D7-96425A3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What has been done to transform Africa?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FFEB9-5F68-450B-933E-CEB17A6E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Several development frameworks have been put in place to address these challenges, ----the global initiatives such as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b="1" dirty="0"/>
              <a:t>Sustainable Development Goals (SDGs) </a:t>
            </a:r>
            <a:r>
              <a:rPr lang="en-US" dirty="0"/>
              <a:t>and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b="1" dirty="0"/>
              <a:t>Africa agenda 2063</a:t>
            </a:r>
            <a:r>
              <a:rPr lang="en-US" dirty="0"/>
              <a:t> - The Africa we want</a:t>
            </a:r>
          </a:p>
          <a:p>
            <a:r>
              <a:rPr lang="en-US" dirty="0"/>
              <a:t>However, preliminary analysis seem to show that both the SDGs and Africa Agenda 2063-, may not be realized if we continue doing business as usual.</a:t>
            </a:r>
          </a:p>
          <a:p>
            <a:r>
              <a:rPr lang="en-US" dirty="0"/>
              <a:t>We must double our efforts  to promote </a:t>
            </a:r>
            <a:r>
              <a:rPr lang="en-US" b="1" dirty="0"/>
              <a:t>Transformational Change in Africa</a:t>
            </a:r>
            <a:endParaRPr lang="en-US" dirty="0"/>
          </a:p>
          <a:p>
            <a:r>
              <a:rPr lang="en-US" dirty="0"/>
              <a:t>Transformational change is considered a lynchpin and a pre-curser  for </a:t>
            </a:r>
            <a:r>
              <a:rPr lang="en-US" b="1" dirty="0"/>
              <a:t>inclusive and sustainable social economic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D3CAB-7BC1-46F1-A07E-0FB665CC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9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9351-03C8-423C-A121-3E11167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Understanding transformational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2335-6EAC-4EF2-ACAC-7BC59377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Transformational change is a </a:t>
            </a:r>
            <a:r>
              <a:rPr lang="en-US" b="1" dirty="0"/>
              <a:t>fundamental shift </a:t>
            </a:r>
            <a:r>
              <a:rPr lang="en-US" dirty="0"/>
              <a:t>in the way of doing things, to deliver better outcomes</a:t>
            </a:r>
          </a:p>
          <a:p>
            <a:r>
              <a:rPr lang="en-US" dirty="0"/>
              <a:t>It can </a:t>
            </a:r>
            <a:r>
              <a:rPr lang="en-US" b="1" dirty="0"/>
              <a:t>be radical-</a:t>
            </a:r>
            <a:r>
              <a:rPr lang="en-US" dirty="0"/>
              <a:t>by challenging the </a:t>
            </a:r>
            <a:r>
              <a:rPr lang="en-US" b="1" dirty="0"/>
              <a:t>underlying value systems </a:t>
            </a:r>
            <a:r>
              <a:rPr lang="en-US" dirty="0"/>
              <a:t>and </a:t>
            </a:r>
            <a:r>
              <a:rPr lang="en-US" b="1" dirty="0"/>
              <a:t>beliefs</a:t>
            </a:r>
            <a:r>
              <a:rPr lang="en-US" dirty="0"/>
              <a:t> or </a:t>
            </a:r>
            <a:r>
              <a:rPr lang="en-US" b="1" dirty="0"/>
              <a:t>systemic </a:t>
            </a:r>
            <a:r>
              <a:rPr lang="en-US" dirty="0"/>
              <a:t>by </a:t>
            </a:r>
            <a:r>
              <a:rPr lang="en-US" b="1" dirty="0"/>
              <a:t>affecting culture, processes, structures and relationships</a:t>
            </a:r>
          </a:p>
          <a:p>
            <a:r>
              <a:rPr lang="en-US" dirty="0"/>
              <a:t>Whether it is radical or systemic, transformational change should be the answer to a prosperous Africa</a:t>
            </a:r>
          </a:p>
          <a:p>
            <a:r>
              <a:rPr lang="en-US" dirty="0"/>
              <a:t>Africa, with its persistent </a:t>
            </a:r>
            <a:r>
              <a:rPr lang="en-US" b="1" dirty="0"/>
              <a:t>social-economic challenges </a:t>
            </a:r>
            <a:r>
              <a:rPr lang="en-US" dirty="0"/>
              <a:t>presents enormous opportunities for such a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18A2-FA96-40C9-B24A-6DAB03A5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F70A-F46E-42A8-A88A-87E411E8F9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Opportunities for transformational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710C-13C0-4B23-8ECB-F26AB93A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Digital transformation – </a:t>
            </a:r>
            <a:r>
              <a:rPr lang="en-US" dirty="0"/>
              <a:t>Revolutionizing of service delivery to our people through digital transformation and e-governance –</a:t>
            </a:r>
            <a:r>
              <a:rPr lang="en-US" sz="2000" i="1" dirty="0"/>
              <a:t>services become easily accessible, faster and flexible </a:t>
            </a:r>
          </a:p>
          <a:p>
            <a:r>
              <a:rPr lang="en-US" b="1" dirty="0"/>
              <a:t>Developing competences enhancing our capabilities- </a:t>
            </a:r>
            <a:r>
              <a:rPr lang="en-US" dirty="0"/>
              <a:t>Africa</a:t>
            </a:r>
            <a:r>
              <a:rPr lang="en-US" b="1" dirty="0"/>
              <a:t> </a:t>
            </a:r>
            <a:r>
              <a:rPr lang="en-US" dirty="0"/>
              <a:t>has an opportunity to develop its people--competences, skills and capabilities to be able to innovate and provide solutions for service delivery to our people-</a:t>
            </a:r>
            <a:r>
              <a:rPr lang="en-US" i="1" dirty="0"/>
              <a:t>the growth mindset </a:t>
            </a:r>
          </a:p>
          <a:p>
            <a:r>
              <a:rPr lang="en-US" b="1" dirty="0"/>
              <a:t>Driving economic growth and development- </a:t>
            </a:r>
            <a:r>
              <a:rPr lang="en-US" sz="3200" dirty="0"/>
              <a:t>Transformational change is needed to </a:t>
            </a:r>
            <a:r>
              <a:rPr lang="en-US" sz="3200" b="1" dirty="0">
                <a:solidFill>
                  <a:srgbClr val="00B050"/>
                </a:solidFill>
              </a:rPr>
              <a:t>translate our economic potential into reality-</a:t>
            </a:r>
            <a:r>
              <a:rPr lang="en-US" sz="3200" dirty="0">
                <a:solidFill>
                  <a:srgbClr val="00B050"/>
                </a:solidFill>
              </a:rPr>
              <a:t>---</a:t>
            </a:r>
            <a:r>
              <a:rPr lang="en-US" sz="3200" dirty="0"/>
              <a:t>our vast natural resources, favorable climate have not significantly benefited our  people </a:t>
            </a: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A824-CF92-4020-8A34-2284EF54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9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6885-9622-41EB-9F30-6B9F38E24D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Opportunities for transformational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7A14E-2FC8-45D9-98F1-EB5B7C99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Promoting social inclusion</a:t>
            </a:r>
            <a:r>
              <a:rPr lang="en-US" dirty="0"/>
              <a:t>-There is a growing trend of social exclusion in Africa that has prevented some sections of our society from reaching their full potential, transformational change is seen as a way of breaking barriers, and promoting inclusivity </a:t>
            </a:r>
            <a:r>
              <a:rPr lang="en-US" b="1" dirty="0">
                <a:solidFill>
                  <a:srgbClr val="00B050"/>
                </a:solidFill>
              </a:rPr>
              <a:t>not only as a moral imperative, but as a deliberate social-economic strategy</a:t>
            </a:r>
          </a:p>
          <a:p>
            <a:r>
              <a:rPr lang="en-US" b="1" dirty="0"/>
              <a:t>Harnessing the technology moment- </a:t>
            </a:r>
            <a:r>
              <a:rPr lang="en-US" dirty="0"/>
              <a:t>The era of analogue is now behind us- The buzz words today are </a:t>
            </a:r>
            <a:r>
              <a:rPr lang="en-US" b="1" dirty="0">
                <a:solidFill>
                  <a:srgbClr val="C00000"/>
                </a:solidFill>
              </a:rPr>
              <a:t>Artificial Intelligence (AI) and Big-data</a:t>
            </a:r>
            <a:r>
              <a:rPr lang="en-US" dirty="0"/>
              <a:t>. It takes transformational change to transit from the old ways of doing things, to embrace new technologies, and make them part of our life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08868-64FA-47D8-9A2D-A792900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B8E7-108A-4B57-BC13-58E2FC8933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Pre-requisites for Transformational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2A96-4B62-4900-AFE5-2FA0EE2E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Strong leadership and governance systems-</a:t>
            </a:r>
            <a:r>
              <a:rPr lang="en-US" sz="3200" b="1" i="1" dirty="0"/>
              <a:t>--visionary and ethical </a:t>
            </a:r>
            <a:r>
              <a:rPr lang="en-US" sz="3200" b="1" i="1" dirty="0" err="1"/>
              <a:t>leadeship</a:t>
            </a:r>
            <a:endParaRPr lang="en-US" sz="3200" b="1" i="1" dirty="0"/>
          </a:p>
          <a:p>
            <a:r>
              <a:rPr lang="en-US" sz="3200" dirty="0"/>
              <a:t>Human capital development----</a:t>
            </a:r>
            <a:r>
              <a:rPr lang="en-US" sz="3200" b="1" i="1" dirty="0"/>
              <a:t>harnessing the demographic dividend</a:t>
            </a:r>
          </a:p>
          <a:p>
            <a:r>
              <a:rPr lang="en-US" sz="3200" dirty="0"/>
              <a:t>Infrastructure development----</a:t>
            </a:r>
            <a:r>
              <a:rPr lang="en-US" sz="3200" b="1" i="1" dirty="0"/>
              <a:t>Digital,</a:t>
            </a:r>
            <a:r>
              <a:rPr lang="en-US" sz="3200" dirty="0"/>
              <a:t> </a:t>
            </a:r>
            <a:r>
              <a:rPr lang="en-US" sz="3200" b="1" i="1" dirty="0"/>
              <a:t>Roads, rail networks, healthcare infrastructure etc.</a:t>
            </a:r>
          </a:p>
          <a:p>
            <a:r>
              <a:rPr lang="en-US" sz="3200" dirty="0"/>
              <a:t>Regional and global cooperation</a:t>
            </a:r>
            <a:r>
              <a:rPr lang="en-US" sz="3200" i="1" dirty="0"/>
              <a:t>– </a:t>
            </a:r>
            <a:r>
              <a:rPr lang="en-US" sz="3200" b="1" i="1" dirty="0"/>
              <a:t>The notion that no country is self-reliant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A176F-AAD3-4B5B-8993-E73403F3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7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9C39721F744481AC5EFF9B1DC798" ma:contentTypeVersion="21" ma:contentTypeDescription="Create a new document." ma:contentTypeScope="" ma:versionID="fb2b9856d0bdb70083a8d7e9767657c8">
  <xsd:schema xmlns:xsd="http://www.w3.org/2001/XMLSchema" xmlns:xs="http://www.w3.org/2001/XMLSchema" xmlns:p="http://schemas.microsoft.com/office/2006/metadata/properties" xmlns:ns2="b6f940df-ea07-477d-b617-ab56e5df8817" xmlns:ns3="7d053c58-1f97-4d34-bcfa-28b8fa6aacc8" xmlns:ns4="985ec44e-1bab-4c0b-9df0-6ba128686fc9" targetNamespace="http://schemas.microsoft.com/office/2006/metadata/properties" ma:root="true" ma:fieldsID="43cf04b7bafd91a41da1188cd381ea15" ns2:_="" ns3:_="" ns4:_="">
    <xsd:import namespace="b6f940df-ea07-477d-b617-ab56e5df8817"/>
    <xsd:import namespace="7d053c58-1f97-4d34-bcfa-28b8fa6aacc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940df-ea07-477d-b617-ab56e5df8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est" ma:index="18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3c58-1f97-4d34-bcfa-28b8fa6a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1c8029d-6551-46fe-852f-2466a17727b5}" ma:internalName="TaxCatchAll" ma:showField="CatchAllData" ma:web="7d053c58-1f97-4d34-bcfa-28b8fa6a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f940df-ea07-477d-b617-ab56e5df8817">
      <Terms xmlns="http://schemas.microsoft.com/office/infopath/2007/PartnerControls"/>
    </lcf76f155ced4ddcb4097134ff3c332f>
    <test xmlns="b6f940df-ea07-477d-b617-ab56e5df8817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7B17EF58-8D78-497C-9158-4F39B3103845}"/>
</file>

<file path=customXml/itemProps2.xml><?xml version="1.0" encoding="utf-8"?>
<ds:datastoreItem xmlns:ds="http://schemas.openxmlformats.org/officeDocument/2006/customXml" ds:itemID="{93FF74B2-8972-4A3E-8289-5C192FB200D2}"/>
</file>

<file path=customXml/itemProps3.xml><?xml version="1.0" encoding="utf-8"?>
<ds:datastoreItem xmlns:ds="http://schemas.openxmlformats.org/officeDocument/2006/customXml" ds:itemID="{D9553A2F-958F-4F70-9FE9-0FDAF2C70F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797</Words>
  <Application>Microsoft Macintosh PowerPoint</Application>
  <PresentationFormat>Widescreen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Courier New</vt:lpstr>
      <vt:lpstr>Verdana</vt:lpstr>
      <vt:lpstr>Wingdings</vt:lpstr>
      <vt:lpstr>Office Theme</vt:lpstr>
      <vt:lpstr>OPPORTUNITIES FOR TRANSFORMATIONAL CHANGE IN AFRICA Transforming society for sustainable development </vt:lpstr>
      <vt:lpstr>PowerPoint Presentation</vt:lpstr>
      <vt:lpstr>Background- Why Africa needs transformational change</vt:lpstr>
      <vt:lpstr>Background- Why Africa needs transformational change</vt:lpstr>
      <vt:lpstr>What has been done to transform Africa?</vt:lpstr>
      <vt:lpstr>Understanding transformational change</vt:lpstr>
      <vt:lpstr>Opportunities for transformational change</vt:lpstr>
      <vt:lpstr>Opportunities for transformational change</vt:lpstr>
      <vt:lpstr>Pre-requisites for Transformational change</vt:lpstr>
      <vt:lpstr>Transformational change comes with benefits</vt:lpstr>
      <vt:lpstr>Transformational change comes with benefits</vt:lpstr>
      <vt:lpstr>AAPAM’S Interventions</vt:lpstr>
      <vt:lpstr>Conclusion and recommendations</vt:lpstr>
      <vt:lpstr>Conclusion and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transformational change in Africa  By Dr John Nakabago President AAPAM &amp; Director for Finance and Administration, UMI</dc:title>
  <dc:creator>XPS 13</dc:creator>
  <cp:lastModifiedBy>Tomasino, Francesca</cp:lastModifiedBy>
  <cp:revision>62</cp:revision>
  <dcterms:created xsi:type="dcterms:W3CDTF">2024-11-30T07:46:53Z</dcterms:created>
  <dcterms:modified xsi:type="dcterms:W3CDTF">2024-12-04T13:25:29Z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0x010100CA379C39721F744481AC5EFF9B1DC798</vt:lpwstr>
  </property>
</Properties>
</file>