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6" r:id="rId13"/>
    <p:sldId id="267" r:id="rId14"/>
    <p:sldId id="265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EE88-BC1C-4331-B612-4FC6BE7BA66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4004-C03F-44C1-B7A2-007EC4CDA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2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EE88-BC1C-4331-B612-4FC6BE7BA66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4004-C03F-44C1-B7A2-007EC4CDA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4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EE88-BC1C-4331-B612-4FC6BE7BA66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4004-C03F-44C1-B7A2-007EC4CDA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5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EE88-BC1C-4331-B612-4FC6BE7BA66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4004-C03F-44C1-B7A2-007EC4CDA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2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EE88-BC1C-4331-B612-4FC6BE7BA66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4004-C03F-44C1-B7A2-007EC4CDA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3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EE88-BC1C-4331-B612-4FC6BE7BA66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4004-C03F-44C1-B7A2-007EC4CDA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9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EE88-BC1C-4331-B612-4FC6BE7BA66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4004-C03F-44C1-B7A2-007EC4CDA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7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EE88-BC1C-4331-B612-4FC6BE7BA66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4004-C03F-44C1-B7A2-007EC4CDA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EE88-BC1C-4331-B612-4FC6BE7BA66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4004-C03F-44C1-B7A2-007EC4CDA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5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EE88-BC1C-4331-B612-4FC6BE7BA66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4004-C03F-44C1-B7A2-007EC4CDA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4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EE88-BC1C-4331-B612-4FC6BE7BA66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4004-C03F-44C1-B7A2-007EC4CDA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7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EE88-BC1C-4331-B612-4FC6BE7BA66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B4004-C03F-44C1-B7A2-007EC4CDA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4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31556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40131" y="1639043"/>
            <a:ext cx="3929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AU" sz="2400" b="1" kern="1400" spc="-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Future of Governance </a:t>
            </a:r>
            <a:r>
              <a:rPr lang="en-AU" sz="2400" b="1" kern="1400" spc="-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AU" sz="2400" b="1" kern="1400" spc="-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                              Drivers of Change              in Africa</a:t>
            </a:r>
            <a:endParaRPr lang="en-US" sz="3200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12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1E700-C008-48D1-95CC-8FB76E0EF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822" y="221530"/>
            <a:ext cx="8384356" cy="11337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AU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Analysing Drivers of Change: External and Internal Perspectives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15470-1106-415D-B5E6-022A0C5AB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530433"/>
            <a:ext cx="5181600" cy="47511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30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External Forces of Change: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0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Majour factors influencing the need for </a:t>
            </a:r>
            <a:r>
              <a:rPr lang="en-AU" sz="30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change</a:t>
            </a:r>
            <a:r>
              <a:rPr lang="en-AU" sz="30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AU" sz="30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from outside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0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Includes: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AU" sz="30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social demographic,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AU" sz="30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political, economic, legal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AU" sz="30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technological, cultural;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AU" sz="30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business management.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E38F45-7E79-4B55-9E87-7D4580C99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904215"/>
            <a:ext cx="5620732" cy="475110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sz="36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Internal Forces of Change: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Majour factors influencing the need for </a:t>
            </a:r>
            <a:r>
              <a:rPr lang="en-AU" sz="32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change from within.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Comprises government institutional: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AU" sz="28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strategy, mission, and mandate;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AU" sz="28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structure and process;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AU" sz="28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values and beliefs;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AU" sz="28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knowledge and understandings</a:t>
            </a:r>
            <a:r>
              <a:rPr lang="en-AU" dirty="0"/>
              <a:t>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0441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44F0-B7C3-4E78-8198-0852237E4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214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b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AU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Governance Africa: Drivers of Change </a:t>
            </a:r>
            <a:br>
              <a:rPr lang="en-A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B5CD9D-AD9D-498D-96A0-16B2D4BA2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970"/>
          <a:stretch/>
        </p:blipFill>
        <p:spPr>
          <a:xfrm>
            <a:off x="589174" y="1021057"/>
            <a:ext cx="10826985" cy="53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3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67B89-96FC-43B0-BDC6-2C8806123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6876" y="1480009"/>
            <a:ext cx="5166674" cy="428919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AU" sz="2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Thank you </a:t>
            </a:r>
          </a:p>
          <a:p>
            <a:pPr marL="0" indent="0" algn="ctr">
              <a:buNone/>
            </a:pPr>
            <a:r>
              <a:rPr lang="en-AU" sz="2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Merci</a:t>
            </a:r>
          </a:p>
          <a:p>
            <a:pPr marL="0" indent="0" algn="ctr">
              <a:buNone/>
            </a:pPr>
            <a:r>
              <a:rPr lang="en-AU" sz="2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  <a:p>
            <a:pPr marL="0" indent="0" algn="ctr">
              <a:buNone/>
            </a:pPr>
            <a:r>
              <a:rPr lang="en-AU" sz="2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</a:t>
            </a:r>
            <a:r>
              <a:rPr lang="ar-AE" sz="2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شكرًا</a:t>
            </a:r>
            <a:endParaRPr lang="en-AU" sz="240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en-AU" sz="2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Asante</a:t>
            </a:r>
          </a:p>
          <a:p>
            <a:endParaRPr lang="en-AU" sz="7200" dirty="0"/>
          </a:p>
          <a:p>
            <a:r>
              <a:rPr lang="en-AU" sz="7200" dirty="0"/>
              <a:t>,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31509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898" y="2353408"/>
            <a:ext cx="3932237" cy="160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It is all about the people, for now or for the future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EE24FF-0341-471B-B0D1-D7B52F7BEAB8}"/>
              </a:ext>
            </a:extLst>
          </p:cNvPr>
          <p:cNvSpPr/>
          <p:nvPr/>
        </p:nvSpPr>
        <p:spPr>
          <a:xfrm>
            <a:off x="5709781" y="1438421"/>
            <a:ext cx="60960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sz="32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 panose="020F0502020204030204" pitchFamily="34" charset="0"/>
              </a:rPr>
              <a:t>People hope for </a:t>
            </a:r>
          </a:p>
          <a:p>
            <a:pPr lvl="2"/>
            <a:r>
              <a:rPr lang="en-GB" sz="28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 panose="020F0502020204030204" pitchFamily="34" charset="0"/>
              </a:rPr>
              <a:t>An ever improving quality of life and well-being</a:t>
            </a:r>
          </a:p>
          <a:p>
            <a:pPr lvl="2"/>
            <a:r>
              <a:rPr lang="en-GB" sz="28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 panose="020F0502020204030204" pitchFamily="34" charset="0"/>
              </a:rPr>
              <a:t>in the context of their cultural values and beliefs system;</a:t>
            </a:r>
            <a:endParaRPr lang="en-GB" b="1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ea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3DF24B-E72F-4F85-B3F6-F860A06D6E3D}"/>
              </a:ext>
            </a:extLst>
          </p:cNvPr>
          <p:cNvSpPr/>
          <p:nvPr/>
        </p:nvSpPr>
        <p:spPr>
          <a:xfrm>
            <a:off x="2678016" y="378366"/>
            <a:ext cx="657910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All that matters </a:t>
            </a:r>
            <a:r>
              <a:rPr lang="en-US" sz="32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is D</a:t>
            </a:r>
            <a:r>
              <a:rPr lang="en-US" sz="36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evelopment </a:t>
            </a:r>
            <a:endParaRPr lang="en-AU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F33612-9C52-448D-A760-6366EF514803}"/>
              </a:ext>
            </a:extLst>
          </p:cNvPr>
          <p:cNvSpPr/>
          <p:nvPr/>
        </p:nvSpPr>
        <p:spPr>
          <a:xfrm>
            <a:off x="3161122" y="4160470"/>
            <a:ext cx="6096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sz="32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Who shall do so?</a:t>
            </a:r>
          </a:p>
          <a:p>
            <a:pPr lvl="2"/>
            <a:r>
              <a:rPr lang="en-US" sz="28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It is only the people themselves who can bring about development they desire and deserve to have. </a:t>
            </a:r>
          </a:p>
        </p:txBody>
      </p:sp>
    </p:spTree>
    <p:extLst>
      <p:ext uri="{BB962C8B-B14F-4D97-AF65-F5344CB8AC3E}">
        <p14:creationId xmlns:p14="http://schemas.microsoft.com/office/powerpoint/2010/main" val="91966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5BA2-9D6E-469D-8E08-90C7E32BDE1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40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/>
                <a:ea typeface="+mn-ea"/>
                <a:cs typeface="+mn-cs"/>
              </a:rPr>
              <a:t>How do people bring about development</a:t>
            </a:r>
            <a:endParaRPr lang="en-AU" sz="5400" b="1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9AC1E-C902-4403-B28A-6F3095470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64422"/>
            <a:ext cx="5561420" cy="31731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6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Set out a system by which development resources are governed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600" b="1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Establish an institution designated as ‘government </a:t>
            </a:r>
            <a:endParaRPr lang="en-AU" b="1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49921D-5401-4D2B-BD24-D65E7ED17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7298" y="3145378"/>
            <a:ext cx="4751109" cy="31731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b="1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</a:t>
            </a:r>
            <a:r>
              <a:rPr lang="en-US" sz="3600" b="1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rganise</a:t>
            </a:r>
            <a:r>
              <a:rPr lang="en-US" sz="36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the institution into three major offices of </a:t>
            </a:r>
          </a:p>
          <a:p>
            <a:pPr marL="1657350" lvl="2" indent="-742950">
              <a:buFont typeface="Wingdings" panose="05000000000000000000" pitchFamily="2" charset="2"/>
              <a:buChar char="ü"/>
            </a:pPr>
            <a:r>
              <a:rPr lang="en-US" sz="34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legislating, </a:t>
            </a:r>
          </a:p>
          <a:p>
            <a:pPr marL="1657350" lvl="2" indent="-742950">
              <a:buFont typeface="Wingdings" panose="05000000000000000000" pitchFamily="2" charset="2"/>
              <a:buChar char="ü"/>
            </a:pPr>
            <a:r>
              <a:rPr lang="en-US" sz="34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executing, and </a:t>
            </a:r>
          </a:p>
          <a:p>
            <a:pPr marL="1657350" lvl="2" indent="-742950">
              <a:buFont typeface="Wingdings" panose="05000000000000000000" pitchFamily="2" charset="2"/>
              <a:buChar char="ü"/>
            </a:pPr>
            <a:r>
              <a:rPr lang="en-US" sz="34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interpreting laws</a:t>
            </a:r>
            <a:endParaRPr lang="en-AU" b="1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53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447"/>
          </a:xfrm>
        </p:spPr>
        <p:txBody>
          <a:bodyPr/>
          <a:lstStyle/>
          <a:p>
            <a:pPr algn="ctr"/>
            <a:r>
              <a:rPr lang="en-US" b="1" dirty="0"/>
              <a:t>Government—Governance?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248" y="1241743"/>
            <a:ext cx="5596381" cy="5149630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8000" b="1" spc="50" dirty="0">
                <a:ln w="9525" cmpd="sng">
                  <a:solidFill>
                    <a:schemeClr val="bg2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 panose="020F0502020204030204" pitchFamily="34" charset="0"/>
              </a:rPr>
              <a:t>Governance</a:t>
            </a:r>
            <a:r>
              <a:rPr lang="en-GB" sz="8000" b="1" i="1" spc="50" dirty="0">
                <a:ln w="9525" cmpd="sng">
                  <a:solidFill>
                    <a:schemeClr val="bg2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 panose="020F0502020204030204" pitchFamily="34" charset="0"/>
              </a:rPr>
              <a:t> </a:t>
            </a:r>
            <a:endParaRPr lang="en-US" sz="8000" b="1" spc="50" dirty="0">
              <a:ln w="9525" cmpd="sng">
                <a:solidFill>
                  <a:schemeClr val="bg2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6400" b="1" spc="50" dirty="0">
                <a:ln w="9525" cmpd="sng">
                  <a:solidFill>
                    <a:schemeClr val="bg2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 panose="020F0502020204030204" pitchFamily="34" charset="0"/>
              </a:rPr>
              <a:t>constitutional methods and approaches; systems and processes; acts, practices and interactions that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6400" b="1" spc="50" dirty="0">
                <a:ln w="9525" cmpd="sng">
                  <a:solidFill>
                    <a:schemeClr val="bg2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 panose="020F0502020204030204" pitchFamily="34" charset="0"/>
              </a:rPr>
              <a:t>the people adopt and entrust the government with</a:t>
            </a:r>
          </a:p>
          <a:p>
            <a:pPr lvl="3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sz="6000" b="1" spc="50" dirty="0">
                <a:ln w="9525" cmpd="sng">
                  <a:solidFill>
                    <a:schemeClr val="bg2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 panose="020F0502020204030204" pitchFamily="34" charset="0"/>
              </a:rPr>
              <a:t>legislative, judicial, and executive authorities </a:t>
            </a:r>
          </a:p>
          <a:p>
            <a:pPr lvl="3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sz="6000" b="1" spc="50" dirty="0">
                <a:ln w="9525" cmpd="sng">
                  <a:solidFill>
                    <a:schemeClr val="bg2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 panose="020F0502020204030204" pitchFamily="34" charset="0"/>
              </a:rPr>
              <a:t>goals and objectives of ensuring an increasing quality life of the people</a:t>
            </a:r>
            <a:endParaRPr lang="en-US" sz="3600" b="1" spc="50" dirty="0">
              <a:ln w="9525" cmpd="sng">
                <a:solidFill>
                  <a:schemeClr val="bg2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42C71A-7AE3-49D0-8161-4190E0F8F39D}"/>
              </a:ext>
            </a:extLst>
          </p:cNvPr>
          <p:cNvSpPr/>
          <p:nvPr/>
        </p:nvSpPr>
        <p:spPr>
          <a:xfrm>
            <a:off x="6785728" y="3590606"/>
            <a:ext cx="468512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spc="50" dirty="0">
                <a:ln w="9525" cmpd="sng">
                  <a:solidFill>
                    <a:schemeClr val="bg2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Government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 b="1" spc="50" dirty="0">
                <a:ln w="9525" cmpd="sng">
                  <a:solidFill>
                    <a:schemeClr val="bg2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an institution with legislative, judicial, and executive authorities to regulate and ensure an increasing quality of life  of the people</a:t>
            </a:r>
            <a:endParaRPr lang="en-GB" b="1" spc="50" dirty="0">
              <a:ln w="9525" cmpd="sng">
                <a:solidFill>
                  <a:schemeClr val="bg2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B4F64-823C-4B67-80BA-B117D33C89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94" r="18588" b="17176"/>
          <a:stretch/>
        </p:blipFill>
        <p:spPr>
          <a:xfrm>
            <a:off x="9485722" y="2229425"/>
            <a:ext cx="1985127" cy="1764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3335E2-9E2B-4B9B-85F8-066A6FD3C8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66" r="33832"/>
          <a:stretch/>
        </p:blipFill>
        <p:spPr>
          <a:xfrm>
            <a:off x="156735" y="4279769"/>
            <a:ext cx="2384028" cy="190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8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Governance in Africa: Current Context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2937988"/>
            <a:ext cx="5181600" cy="11626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Overall governance in Africa measures ‘sobering’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F9847-EDD9-421A-B760-D36810382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387398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AU" sz="32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expanding security crisis; and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sz="32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shrinking participatory environment;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sz="32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escalating conflicts; and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sz="32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deepening mistrust in democratic institutions </a:t>
            </a:r>
            <a:endParaRPr lang="en-US" sz="3200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427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7BF75E-3F44-4CC3-ABEE-ED94E2B76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FB8B37-BF34-4C72-88C4-EB035C49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1299"/>
          </a:xfrm>
        </p:spPr>
        <p:txBody>
          <a:bodyPr/>
          <a:lstStyle/>
          <a:p>
            <a:pPr algn="ctr"/>
            <a:r>
              <a:rPr lang="en-AU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The African Continental Paradox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8A769-F8EC-4409-A283-9F0109D74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57979"/>
            <a:ext cx="5548460" cy="16011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High Levels of Food Insecurity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AU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Deficits in Access to Electricity</a:t>
            </a:r>
          </a:p>
          <a:p>
            <a:pPr marL="514350" indent="-514350">
              <a:buFont typeface="+mj-lt"/>
              <a:buAutoNum type="arabicPeriod"/>
            </a:pPr>
            <a:r>
              <a:rPr lang="en-AU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Debt Distress </a:t>
            </a:r>
          </a:p>
          <a:p>
            <a:pPr marL="514350" indent="-514350">
              <a:buFont typeface="+mj-lt"/>
              <a:buAutoNum type="arabicPeriod"/>
            </a:pPr>
            <a:endParaRPr lang="en-AU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BEBAC9-59CD-410E-9CEC-0F6EF18CE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2625" y="2997723"/>
            <a:ext cx="5181600" cy="32600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AU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Rich in Agricultural Resources</a:t>
            </a:r>
          </a:p>
          <a:p>
            <a:pPr marL="514350" indent="-514350">
              <a:buFont typeface="+mj-lt"/>
              <a:buAutoNum type="alphaUcPeriod"/>
            </a:pPr>
            <a:r>
              <a:rPr lang="en-AU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Rich in Energy Resources</a:t>
            </a:r>
          </a:p>
          <a:p>
            <a:pPr marL="514350" indent="-514350">
              <a:buFont typeface="+mj-lt"/>
              <a:buAutoNum type="alphaUcPeriod"/>
            </a:pPr>
            <a:r>
              <a:rPr lang="en-AU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Rich in Financial Resources</a:t>
            </a:r>
          </a:p>
          <a:p>
            <a:pPr marL="514350" indent="-514350">
              <a:buFont typeface="+mj-lt"/>
              <a:buAutoNum type="alphaUcPeriod"/>
            </a:pPr>
            <a:endParaRPr lang="en-AU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EE8531-1FC0-4CD5-AACC-E8A43B73AF81}"/>
              </a:ext>
            </a:extLst>
          </p:cNvPr>
          <p:cNvSpPr/>
          <p:nvPr/>
        </p:nvSpPr>
        <p:spPr>
          <a:xfrm>
            <a:off x="892538" y="1654401"/>
            <a:ext cx="380238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AU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Pervasive Poverty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E8E3D3-B218-47D9-9BD2-066E50AB1251}"/>
              </a:ext>
            </a:extLst>
          </p:cNvPr>
          <p:cNvSpPr/>
          <p:nvPr/>
        </p:nvSpPr>
        <p:spPr>
          <a:xfrm>
            <a:off x="6882625" y="1586909"/>
            <a:ext cx="41649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Abundant Resource </a:t>
            </a:r>
          </a:p>
          <a:p>
            <a:r>
              <a:rPr lang="en-AU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Endowment </a:t>
            </a:r>
          </a:p>
        </p:txBody>
      </p:sp>
    </p:spTree>
    <p:extLst>
      <p:ext uri="{BB962C8B-B14F-4D97-AF65-F5344CB8AC3E}">
        <p14:creationId xmlns:p14="http://schemas.microsoft.com/office/powerpoint/2010/main" val="3980364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A5D0C-3039-464D-830C-150A20727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418"/>
            <a:ext cx="10515600" cy="1325563"/>
          </a:xfrm>
        </p:spPr>
        <p:txBody>
          <a:bodyPr/>
          <a:lstStyle/>
          <a:p>
            <a:pPr algn="ctr"/>
            <a:r>
              <a:rPr lang="en-AU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What needs to be done?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B1F28-EF76-4983-91E3-5ED6FE683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444" y="2950589"/>
            <a:ext cx="5181600" cy="252879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 panose="020F0502020204030204" pitchFamily="34" charset="0"/>
              </a:rPr>
              <a:t>underpinned by </a:t>
            </a:r>
            <a:r>
              <a:rPr lang="en-AU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 panose="020F0502020204030204" pitchFamily="34" charset="0"/>
              </a:rPr>
              <a:t>strong institutions </a:t>
            </a:r>
            <a:r>
              <a:rPr lang="en-AU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 panose="020F0502020204030204" pitchFamily="34" charset="0"/>
              </a:rPr>
              <a:t>as cross-cutting enablers, and </a:t>
            </a:r>
          </a:p>
          <a:p>
            <a:pPr marL="457200" indent="-457200">
              <a:buFont typeface="+mj-lt"/>
              <a:buAutoNum type="arabicPeriod"/>
            </a:pPr>
            <a:r>
              <a:rPr lang="en-AU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 panose="020F0502020204030204" pitchFamily="34" charset="0"/>
              </a:rPr>
              <a:t>facilitated by </a:t>
            </a:r>
            <a:r>
              <a:rPr lang="en-US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 panose="020F0502020204030204" pitchFamily="34" charset="0"/>
              </a:rPr>
              <a:t>digitization</a:t>
            </a:r>
            <a:r>
              <a:rPr lang="en-AU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 panose="020F0502020204030204" pitchFamily="34" charset="0"/>
              </a:rPr>
              <a:t> and deployment of </a:t>
            </a:r>
            <a:r>
              <a:rPr lang="en-AU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 panose="020F0502020204030204" pitchFamily="34" charset="0"/>
              </a:rPr>
              <a:t>technological solutions</a:t>
            </a:r>
            <a:r>
              <a:rPr lang="en-AU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 panose="020F0502020204030204" pitchFamily="34" charset="0"/>
              </a:rPr>
              <a:t>. </a:t>
            </a:r>
            <a:endParaRPr lang="en-AU" sz="4000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0C85DD-89A7-409A-9A8E-5D83DD256E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7732"/>
            <a:ext cx="5181600" cy="1550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sz="32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 panose="020F0502020204030204" pitchFamily="34" charset="0"/>
              </a:rPr>
              <a:t>A holistic and integrated approach in Governance </a:t>
            </a:r>
            <a:endParaRPr lang="en-AU" sz="3200" dirty="0"/>
          </a:p>
          <a:p>
            <a:pPr marL="457200" indent="-457200">
              <a:buFont typeface="+mj-lt"/>
              <a:buAutoNum type="arabicPeriod"/>
            </a:pPr>
            <a:endParaRPr lang="en-AU" sz="3200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02FB38-EAFC-4D8A-B610-A9CE579D84FE}"/>
              </a:ext>
            </a:extLst>
          </p:cNvPr>
          <p:cNvSpPr/>
          <p:nvPr/>
        </p:nvSpPr>
        <p:spPr>
          <a:xfrm>
            <a:off x="6412434" y="1735863"/>
            <a:ext cx="5305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 panose="020F0502020204030204" pitchFamily="34" charset="0"/>
              </a:rPr>
              <a:t>Mobilise domestic resources </a:t>
            </a:r>
          </a:p>
        </p:txBody>
      </p:sp>
    </p:spTree>
    <p:extLst>
      <p:ext uri="{BB962C8B-B14F-4D97-AF65-F5344CB8AC3E}">
        <p14:creationId xmlns:p14="http://schemas.microsoft.com/office/powerpoint/2010/main" val="1358257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858EB-C7F2-4CAA-9BA7-9060F7803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656" y="1264970"/>
            <a:ext cx="3129700" cy="363874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AU" sz="3600" b="1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AU" sz="36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 panose="020F0502020204030204" pitchFamily="34" charset="0"/>
              </a:rPr>
              <a:t>Africa remains off-track in attaining the SDGs.</a:t>
            </a:r>
          </a:p>
          <a:p>
            <a:pPr marL="0" indent="0" algn="ctr">
              <a:buNone/>
            </a:pPr>
            <a:r>
              <a:rPr lang="en-AU" sz="36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Why?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38A08-A52D-4C5D-B5A4-FCB9A1257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2438" y="2856322"/>
            <a:ext cx="8125905" cy="33559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0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with accountability and inclusiveness,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0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based on </a:t>
            </a:r>
            <a:r>
              <a:rPr lang="en-GB" sz="30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the people cultural values and beliefs; ideas and understandings</a:t>
            </a:r>
            <a:endParaRPr lang="en-US" sz="3000" b="1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GB" sz="30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to serve and operate within formal rules and structural settings the</a:t>
            </a:r>
            <a:r>
              <a:rPr lang="en-US" sz="30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 people</a:t>
            </a:r>
            <a:r>
              <a:rPr lang="en-GB" sz="30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 have adopted</a:t>
            </a:r>
            <a:endParaRPr lang="en-AU" sz="3000" b="1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8E5FE-3C54-4446-B48C-59B2477AAB22}"/>
              </a:ext>
            </a:extLst>
          </p:cNvPr>
          <p:cNvSpPr/>
          <p:nvPr/>
        </p:nvSpPr>
        <p:spPr>
          <a:xfrm>
            <a:off x="3742439" y="546754"/>
            <a:ext cx="8125905" cy="2084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spcBef>
                <a:spcPts val="1000"/>
              </a:spcBef>
            </a:pPr>
            <a:r>
              <a:rPr lang="en-AU" sz="3000" b="1" spc="50" dirty="0">
                <a:ln w="952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Government </a:t>
            </a:r>
            <a:r>
              <a:rPr lang="en-US" sz="3000" b="1" spc="50" dirty="0">
                <a:ln w="952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institutions</a:t>
            </a:r>
            <a:r>
              <a:rPr lang="en-AU" sz="3000" b="1" spc="50" dirty="0">
                <a:ln w="952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 had failed to </a:t>
            </a:r>
            <a:r>
              <a:rPr lang="en-US" sz="3000" b="1" spc="50" dirty="0">
                <a:ln w="952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effectively facilitate the people with the means and instruments that may support the people work to </a:t>
            </a:r>
            <a:r>
              <a:rPr lang="en-AU" sz="3000" b="1" spc="50" dirty="0">
                <a:ln w="952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achieve </a:t>
            </a:r>
            <a:r>
              <a:rPr lang="en-US" sz="3000" b="1" spc="50" dirty="0">
                <a:ln w="952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SDGs:</a:t>
            </a:r>
          </a:p>
        </p:txBody>
      </p:sp>
    </p:spTree>
    <p:extLst>
      <p:ext uri="{BB962C8B-B14F-4D97-AF65-F5344CB8AC3E}">
        <p14:creationId xmlns:p14="http://schemas.microsoft.com/office/powerpoint/2010/main" val="710251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76FE-C7FD-458F-8850-CD8CB55A6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293" y="227290"/>
            <a:ext cx="7777899" cy="64940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Drivers of Change:  </a:t>
            </a:r>
            <a:endParaRPr lang="en-AU" b="1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BFCE0-881E-4FA3-8762-1FB786108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914" y="1565479"/>
            <a:ext cx="5529606" cy="481950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2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 panose="020F0502020204030204" pitchFamily="34" charset="0"/>
              </a:rPr>
              <a:t>Approach addressing the lack of linkages between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32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 panose="020F0502020204030204" pitchFamily="34" charset="0"/>
              </a:rPr>
              <a:t>National development frameworks and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32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 panose="020F0502020204030204" pitchFamily="34" charset="0"/>
              </a:rPr>
              <a:t>Operations of government institutions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 panose="020F0502020204030204" pitchFamily="34" charset="0"/>
              </a:rPr>
              <a:t>to ensure an sustainable improvement in the quality life of the people—Sustainable Development</a:t>
            </a:r>
            <a:endParaRPr lang="en-AU" sz="3200" b="1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FCE9D-5A88-4527-86C2-205302A6D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6743" y="1216058"/>
            <a:ext cx="5627017" cy="53386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32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 panose="020F0502020204030204" pitchFamily="34" charset="0"/>
              </a:rPr>
              <a:t>Focuses on the institutional and structural factors affecting government competence, policy coherence, and collaborations.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 panose="020F0502020204030204" pitchFamily="34" charset="0"/>
              </a:rPr>
              <a:t>Bases conceptual models of structures, public servants, and mediating institutions.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AU" sz="32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 panose="020F0502020204030204" pitchFamily="34" charset="0"/>
              </a:rPr>
              <a:t>Emphasises on how to effect change in government</a:t>
            </a:r>
            <a:endParaRPr lang="en-AU" sz="3200" b="1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4057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379C39721F744481AC5EFF9B1DC798" ma:contentTypeVersion="21" ma:contentTypeDescription="Create a new document." ma:contentTypeScope="" ma:versionID="fb2b9856d0bdb70083a8d7e9767657c8">
  <xsd:schema xmlns:xsd="http://www.w3.org/2001/XMLSchema" xmlns:xs="http://www.w3.org/2001/XMLSchema" xmlns:p="http://schemas.microsoft.com/office/2006/metadata/properties" xmlns:ns2="b6f940df-ea07-477d-b617-ab56e5df8817" xmlns:ns3="7d053c58-1f97-4d34-bcfa-28b8fa6aacc8" xmlns:ns4="985ec44e-1bab-4c0b-9df0-6ba128686fc9" targetNamespace="http://schemas.microsoft.com/office/2006/metadata/properties" ma:root="true" ma:fieldsID="43cf04b7bafd91a41da1188cd381ea15" ns2:_="" ns3:_="" ns4:_="">
    <xsd:import namespace="b6f940df-ea07-477d-b617-ab56e5df8817"/>
    <xsd:import namespace="7d053c58-1f97-4d34-bcfa-28b8fa6aacc8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test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f940df-ea07-477d-b617-ab56e5df88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test" ma:index="18" nillable="true" ma:displayName="test" ma:format="Dropdown" ma:internalName="test">
      <xsd:simpleType>
        <xsd:restriction base="dms:Text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053c58-1f97-4d34-bcfa-28b8fa6aa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a1c8029d-6551-46fe-852f-2466a17727b5}" ma:internalName="TaxCatchAll" ma:showField="CatchAllData" ma:web="7d053c58-1f97-4d34-bcfa-28b8fa6aa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f940df-ea07-477d-b617-ab56e5df8817">
      <Terms xmlns="http://schemas.microsoft.com/office/infopath/2007/PartnerControls"/>
    </lcf76f155ced4ddcb4097134ff3c332f>
    <test xmlns="b6f940df-ea07-477d-b617-ab56e5df8817" xsi:nil="true"/>
    <TaxCatchAll xmlns="985ec44e-1bab-4c0b-9df0-6ba128686fc9" xsi:nil="true"/>
  </documentManagement>
</p:properties>
</file>

<file path=customXml/itemProps1.xml><?xml version="1.0" encoding="utf-8"?>
<ds:datastoreItem xmlns:ds="http://schemas.openxmlformats.org/officeDocument/2006/customXml" ds:itemID="{A3DBE59A-D88C-4A2B-980D-BD296550A741}"/>
</file>

<file path=customXml/itemProps2.xml><?xml version="1.0" encoding="utf-8"?>
<ds:datastoreItem xmlns:ds="http://schemas.openxmlformats.org/officeDocument/2006/customXml" ds:itemID="{5297DECE-C3FB-4FFA-A4A8-967B559D2C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8BFB56-3E32-4E1A-A441-DF1930BFAC71}">
  <ds:schemaRefs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d8c7be88-539c-465b-a263-5f451bd7e550"/>
    <ds:schemaRef ds:uri="http://schemas.openxmlformats.org/package/2006/metadata/core-properties"/>
    <ds:schemaRef ds:uri="67bd08c7-7bd3-4b7f-9c60-71f48c47807c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511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It is all about the people, for now or for the future</vt:lpstr>
      <vt:lpstr>How do people bring about development</vt:lpstr>
      <vt:lpstr>Government—Governance?</vt:lpstr>
      <vt:lpstr>Governance in Africa: Current Context </vt:lpstr>
      <vt:lpstr>The African Continental Paradox</vt:lpstr>
      <vt:lpstr>What needs to be done?</vt:lpstr>
      <vt:lpstr>PowerPoint Presentation</vt:lpstr>
      <vt:lpstr>Drivers of Change:  </vt:lpstr>
      <vt:lpstr>Analysing Drivers of Change: External and Internal Perspectives </vt:lpstr>
      <vt:lpstr> Governance Africa: Drivers of Change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AAU</dc:creator>
  <cp:lastModifiedBy>Teferi Hailemichael Hassen</cp:lastModifiedBy>
  <cp:revision>56</cp:revision>
  <dcterms:created xsi:type="dcterms:W3CDTF">2024-12-03T12:39:12Z</dcterms:created>
  <dcterms:modified xsi:type="dcterms:W3CDTF">2024-12-09T02:35:54Z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0x010100CA379C39721F744481AC5EFF9B1DC798</vt:lpwstr>
  </property>
</Properties>
</file>