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59" r:id="rId5"/>
    <p:sldId id="263"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97" d="100"/>
          <a:sy n="97" d="100"/>
        </p:scale>
        <p:origin x="240"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6"/>
            <a:ext cx="2844800" cy="365125"/>
          </a:xfrm>
        </p:spPr>
        <p:txBody>
          <a:bodyPr/>
          <a:lstStyle>
            <a:lvl1pPr algn="l">
              <a:defRPr b="1">
                <a:solidFill>
                  <a:schemeClr val="bg1"/>
                </a:solidFill>
              </a:defRPr>
            </a:lvl1pPr>
          </a:lstStyle>
          <a:p>
            <a:fld id="{63E89DF9-FD5E-428C-9220-509E8332E673}" type="slidenum">
              <a:rPr lang="en-US" smtClean="0"/>
              <a:pPr/>
              <a:t>‹#›</a:t>
            </a:fld>
            <a:endParaRPr lang="en-US" dirty="0"/>
          </a:p>
        </p:txBody>
      </p:sp>
      <p:sp>
        <p:nvSpPr>
          <p:cNvPr id="7" name="Footer Placeholder 4"/>
          <p:cNvSpPr>
            <a:spLocks noGrp="1"/>
          </p:cNvSpPr>
          <p:nvPr>
            <p:ph type="ftr" sz="quarter" idx="11"/>
          </p:nvPr>
        </p:nvSpPr>
        <p:spPr>
          <a:xfrm>
            <a:off x="4165600" y="6492876"/>
            <a:ext cx="3860800" cy="365125"/>
          </a:xfrm>
        </p:spPr>
        <p:txBody>
          <a:bodyPr/>
          <a:lstStyle>
            <a:lvl1pPr>
              <a:defRPr b="1">
                <a:solidFill>
                  <a:schemeClr val="bg1"/>
                </a:solidFill>
              </a:defRPr>
            </a:lvl1pPr>
          </a:lstStyle>
          <a:p>
            <a:r>
              <a:rPr lang="en-US" dirty="0"/>
              <a:t>www.aprm-au.org</a:t>
            </a:r>
          </a:p>
        </p:txBody>
      </p:sp>
    </p:spTree>
    <p:extLst>
      <p:ext uri="{BB962C8B-B14F-4D97-AF65-F5344CB8AC3E}">
        <p14:creationId xmlns:p14="http://schemas.microsoft.com/office/powerpoint/2010/main" val="319020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96024"/>
            <a:ext cx="3860800" cy="365125"/>
          </a:xfrm>
        </p:spPr>
        <p:txBody>
          <a:bodyPr/>
          <a:lstStyle>
            <a:lvl1pPr>
              <a:defRPr b="1">
                <a:solidFill>
                  <a:schemeClr val="bg1"/>
                </a:solidFill>
              </a:defRPr>
            </a:lvl1pPr>
          </a:lstStyle>
          <a:p>
            <a:r>
              <a:rPr lang="en-US" dirty="0"/>
              <a:t>www.aprm-au.org</a:t>
            </a:r>
          </a:p>
        </p:txBody>
      </p:sp>
      <p:sp>
        <p:nvSpPr>
          <p:cNvPr id="6" name="Slide Number Placeholder 5"/>
          <p:cNvSpPr>
            <a:spLocks noGrp="1"/>
          </p:cNvSpPr>
          <p:nvPr>
            <p:ph type="sldNum" sz="quarter" idx="12"/>
          </p:nvPr>
        </p:nvSpPr>
        <p:spPr>
          <a:xfrm>
            <a:off x="0" y="6521782"/>
            <a:ext cx="2844800" cy="365125"/>
          </a:xfrm>
        </p:spPr>
        <p:txBody>
          <a:bodyPr/>
          <a:lstStyle>
            <a:lvl1pPr>
              <a:defRPr b="1">
                <a:solidFill>
                  <a:schemeClr val="bg1"/>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4107964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621A7-5A6C-4AA5-98BB-F4663B178EBC}" type="datetime1">
              <a:rPr lang="en-US" smtClean="0"/>
              <a:pPr/>
              <a:t>10/26/23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4288F-C395-4B83-86A6-8CAC5AD50CFE}" type="slidenum">
              <a:rPr lang="en-US" smtClean="0"/>
              <a:pPr/>
              <a:t>‹#›</a:t>
            </a:fld>
            <a:endParaRPr lang="en-US" dirty="0"/>
          </a:p>
        </p:txBody>
      </p:sp>
    </p:spTree>
    <p:extLst>
      <p:ext uri="{BB962C8B-B14F-4D97-AF65-F5344CB8AC3E}">
        <p14:creationId xmlns:p14="http://schemas.microsoft.com/office/powerpoint/2010/main" val="106097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EB22-B22E-3F4E-8E4C-E8EDDE625D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4080A-2D2F-F949-9C8C-FDF0A5046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FFE917-A715-1244-91B1-75072830E8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F15C19-6D54-6E4E-B50C-D6CCAF3FE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1E7FCE-C396-2E44-B624-14498D69FA7C}"/>
              </a:ext>
            </a:extLst>
          </p:cNvPr>
          <p:cNvSpPr>
            <a:spLocks noGrp="1"/>
          </p:cNvSpPr>
          <p:nvPr>
            <p:ph sz="quarter" idx="4"/>
          </p:nvPr>
        </p:nvSpPr>
        <p:spPr>
          <a:xfrm>
            <a:off x="6172200" y="2286000"/>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79EFC845-F4CF-5B40-88CF-15938C4F3CC6}"/>
              </a:ext>
            </a:extLst>
          </p:cNvPr>
          <p:cNvSpPr>
            <a:spLocks noGrp="1"/>
          </p:cNvSpPr>
          <p:nvPr>
            <p:ph type="body" idx="13"/>
          </p:nvPr>
        </p:nvSpPr>
        <p:spPr>
          <a:xfrm>
            <a:off x="11963400" y="3651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89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88B0-10AD-F74E-832F-831DDD697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7B122-AAD5-AE44-831A-3235A00B3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FF1B0B-89CD-A849-ACCB-D6DEE3036A28}"/>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10/26/23</a:t>
            </a:fld>
            <a:endParaRPr lang="en-US"/>
          </a:p>
        </p:txBody>
      </p:sp>
      <p:sp>
        <p:nvSpPr>
          <p:cNvPr id="5" name="Footer Placeholder 4">
            <a:extLst>
              <a:ext uri="{FF2B5EF4-FFF2-40B4-BE49-F238E27FC236}">
                <a16:creationId xmlns:a16="http://schemas.microsoft.com/office/drawing/2014/main" id="{5C7C376E-C1D3-D144-A9C4-4CA72B057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1CC45-4C22-ED47-8E97-D97D88C9934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354989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A220-0B2F-0646-BFF1-E41C51A7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FCBA5-D070-624C-8B3B-9CE264FA3C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F55A70-7A1B-214F-8177-CE10B12A5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83DB9F-1BEB-2246-B68B-48F32CA15962}"/>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10/26/23</a:t>
            </a:fld>
            <a:endParaRPr lang="en-US"/>
          </a:p>
        </p:txBody>
      </p:sp>
      <p:sp>
        <p:nvSpPr>
          <p:cNvPr id="6" name="Footer Placeholder 5">
            <a:extLst>
              <a:ext uri="{FF2B5EF4-FFF2-40B4-BE49-F238E27FC236}">
                <a16:creationId xmlns:a16="http://schemas.microsoft.com/office/drawing/2014/main" id="{A830305C-458B-4647-82C1-4360079C7F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0C1C2-C92C-C04E-8247-DFC60EAFDA28}"/>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35766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2ACD-CC4B-9D4F-BA77-3F794061F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AB0167-7BB8-3945-A6B5-3CAA493EF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38DE80-0577-FB48-AD9F-FAD50E7D0868}"/>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10/26/23</a:t>
            </a:fld>
            <a:endParaRPr lang="en-US"/>
          </a:p>
        </p:txBody>
      </p:sp>
      <p:sp>
        <p:nvSpPr>
          <p:cNvPr id="5" name="Footer Placeholder 4">
            <a:extLst>
              <a:ext uri="{FF2B5EF4-FFF2-40B4-BE49-F238E27FC236}">
                <a16:creationId xmlns:a16="http://schemas.microsoft.com/office/drawing/2014/main" id="{5ABB5F6A-D80E-314B-A88C-5AFC763CE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B490A-CFCE-1A42-9923-21F3FEBA07AB}"/>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8174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96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www.aprm-au.org</a:t>
            </a:r>
          </a:p>
        </p:txBody>
      </p:sp>
      <p:sp>
        <p:nvSpPr>
          <p:cNvPr id="6" name="Slide Number Placeholder 5"/>
          <p:cNvSpPr>
            <a:spLocks noGrp="1"/>
          </p:cNvSpPr>
          <p:nvPr>
            <p:ph type="sldNum" sz="quarter" idx="4"/>
          </p:nvPr>
        </p:nvSpPr>
        <p:spPr>
          <a:xfrm>
            <a:off x="39352" y="63781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4146332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52400" y="2667000"/>
            <a:ext cx="5943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0D602D"/>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0D602D"/>
              </a:solidFill>
              <a:effectLst/>
              <a:uLnTx/>
              <a:uFillTx/>
              <a:latin typeface="Arial" charset="0"/>
              <a:ea typeface="Arial" charset="0"/>
              <a:cs typeface="Arial" charset="0"/>
            </a:endParaRPr>
          </a:p>
        </p:txBody>
      </p:sp>
      <p:sp>
        <p:nvSpPr>
          <p:cNvPr id="3" name="Title 1">
            <a:extLst>
              <a:ext uri="{FF2B5EF4-FFF2-40B4-BE49-F238E27FC236}">
                <a16:creationId xmlns:a16="http://schemas.microsoft.com/office/drawing/2014/main" id="{63B8C1AE-A981-418F-8F00-90AE01084398}"/>
              </a:ext>
            </a:extLst>
          </p:cNvPr>
          <p:cNvSpPr txBox="1">
            <a:spLocks/>
          </p:cNvSpPr>
          <p:nvPr/>
        </p:nvSpPr>
        <p:spPr>
          <a:xfrm>
            <a:off x="228600" y="2144057"/>
            <a:ext cx="6265333" cy="204109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endParaRPr kumimoji="0" lang="en-GB" sz="4400" b="0" i="0" u="none" strike="noStrike" kern="1200" cap="none" spc="0" normalizeH="0" baseline="0" noProof="0" dirty="0">
              <a:ln>
                <a:noFill/>
              </a:ln>
              <a:solidFill>
                <a:prstClr val="black"/>
              </a:solidFill>
              <a:effectLst/>
              <a:uLnTx/>
              <a:uFillTx/>
              <a:latin typeface="Calibri"/>
              <a:ea typeface="+mj-ea"/>
              <a:cs typeface="+mj-cs"/>
            </a:endParaRPr>
          </a:p>
        </p:txBody>
      </p:sp>
      <p:sp>
        <p:nvSpPr>
          <p:cNvPr id="4" name="Subtitle 2">
            <a:extLst>
              <a:ext uri="{FF2B5EF4-FFF2-40B4-BE49-F238E27FC236}">
                <a16:creationId xmlns:a16="http://schemas.microsoft.com/office/drawing/2014/main" id="{4A2922E8-4641-46CA-A09C-C771444C6ADC}"/>
              </a:ext>
            </a:extLst>
          </p:cNvPr>
          <p:cNvSpPr txBox="1">
            <a:spLocks/>
          </p:cNvSpPr>
          <p:nvPr/>
        </p:nvSpPr>
        <p:spPr>
          <a:xfrm>
            <a:off x="-163977" y="5169849"/>
            <a:ext cx="7736633" cy="83820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ZA" sz="1800" b="1" i="1" u="none" strike="noStrike" kern="1200" cap="none" spc="0" normalizeH="0" baseline="0" noProof="0" dirty="0">
                <a:ln>
                  <a:noFill/>
                </a:ln>
                <a:solidFill>
                  <a:srgbClr val="385623"/>
                </a:solidFill>
                <a:effectLst/>
                <a:uLnTx/>
                <a:uFillTx/>
                <a:latin typeface="Calibri" panose="020F0502020204030204" pitchFamily="34" charset="0"/>
                <a:ea typeface="Calibri" panose="020F0502020204030204" pitchFamily="34" charset="0"/>
                <a:cs typeface="Calibri" panose="020F0502020204030204" pitchFamily="34" charset="0"/>
              </a:rPr>
              <a:t>APRM- DESA Continental Workshop </a:t>
            </a:r>
          </a:p>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ZA" sz="1800" b="1" i="1" u="none" strike="noStrike" kern="1200" cap="none" spc="0" normalizeH="0" baseline="0" noProof="0" dirty="0">
                <a:ln>
                  <a:noFill/>
                </a:ln>
                <a:solidFill>
                  <a:srgbClr val="385623"/>
                </a:solidFill>
                <a:effectLst/>
                <a:uLnTx/>
                <a:uFillTx/>
                <a:latin typeface="Calibri" panose="020F0502020204030204" pitchFamily="34" charset="0"/>
                <a:ea typeface="Calibri" panose="020F0502020204030204" pitchFamily="34" charset="0"/>
                <a:cs typeface="Calibri" panose="020F0502020204030204" pitchFamily="34" charset="0"/>
              </a:rPr>
              <a:t>Strengthening Institutional Capacities in Africa for Effective Implementation of the 2030 Agenda and Agenda 2063: Follow-up to the 2023 SDG Summit </a:t>
            </a:r>
          </a:p>
        </p:txBody>
      </p:sp>
      <p:sp>
        <p:nvSpPr>
          <p:cNvPr id="5" name="Subtitle 2">
            <a:extLst>
              <a:ext uri="{FF2B5EF4-FFF2-40B4-BE49-F238E27FC236}">
                <a16:creationId xmlns:a16="http://schemas.microsoft.com/office/drawing/2014/main" id="{6D0B2C9D-EA02-42B9-A3C2-789BC3CD3F01}"/>
              </a:ext>
            </a:extLst>
          </p:cNvPr>
          <p:cNvSpPr txBox="1">
            <a:spLocks/>
          </p:cNvSpPr>
          <p:nvPr/>
        </p:nvSpPr>
        <p:spPr>
          <a:xfrm>
            <a:off x="228600" y="6324600"/>
            <a:ext cx="6781800" cy="4870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800" dirty="0">
                <a:solidFill>
                  <a:prstClr val="black"/>
                </a:solidFill>
                <a:latin typeface="Calibri"/>
              </a:rPr>
              <a:t>26-28 October 2023 – Cape Town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ubtitle 2">
            <a:extLst>
              <a:ext uri="{FF2B5EF4-FFF2-40B4-BE49-F238E27FC236}">
                <a16:creationId xmlns:a16="http://schemas.microsoft.com/office/drawing/2014/main" id="{2D28307A-873B-4DEC-828B-E469CB8ACEAB}"/>
              </a:ext>
            </a:extLst>
          </p:cNvPr>
          <p:cNvSpPr txBox="1">
            <a:spLocks/>
          </p:cNvSpPr>
          <p:nvPr/>
        </p:nvSpPr>
        <p:spPr>
          <a:xfrm>
            <a:off x="118532" y="3194469"/>
            <a:ext cx="6485467" cy="123874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Name</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noProof="0" dirty="0">
                <a:ln>
                  <a:noFill/>
                </a:ln>
                <a:solidFill>
                  <a:prstClr val="black"/>
                </a:solidFill>
                <a:effectLst/>
                <a:uLnTx/>
                <a:uFillTx/>
                <a:latin typeface="Calibri"/>
                <a:ea typeface="+mn-ea"/>
                <a:cs typeface="+mn-cs"/>
              </a:rPr>
              <a:t> Augustus Jonathan Flomo</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800" b="1" dirty="0">
                <a:solidFill>
                  <a:prstClr val="black"/>
                </a:solidFill>
                <a:latin typeface="Calibri"/>
              </a:rPr>
              <a:t>Title</a:t>
            </a:r>
            <a:r>
              <a:rPr lang="en-US" sz="1800" dirty="0">
                <a:solidFill>
                  <a:prstClr val="black"/>
                </a:solidFill>
                <a:latin typeface="Calibri"/>
              </a:rPr>
              <a:t>: Deputy Minister for Economic Management</a:t>
            </a:r>
          </a:p>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800" dirty="0">
                <a:solidFill>
                  <a:prstClr val="black"/>
                </a:solidFill>
                <a:latin typeface="Calibri"/>
              </a:rPr>
              <a:t>Ministry of Finance and Development Planning </a:t>
            </a:r>
          </a:p>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Country</a:t>
            </a:r>
            <a:r>
              <a:rPr kumimoji="0" lang="en-US" sz="1800" b="0" i="0" u="none" strike="noStrike" kern="1200" cap="none" spc="0" normalizeH="0" baseline="0" noProof="0" dirty="0">
                <a:ln>
                  <a:noFill/>
                </a:ln>
                <a:solidFill>
                  <a:prstClr val="black"/>
                </a:solidFill>
                <a:effectLst/>
                <a:uLnTx/>
                <a:uFillTx/>
                <a:latin typeface="Calibri"/>
                <a:ea typeface="+mn-ea"/>
                <a:cs typeface="+mn-cs"/>
              </a:rPr>
              <a:t>: Liberia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61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www.aprm-au.org</a:t>
            </a:r>
            <a:endParaRPr lang="en-US" dirty="0"/>
          </a:p>
        </p:txBody>
      </p:sp>
      <p:sp>
        <p:nvSpPr>
          <p:cNvPr id="3" name="Slide Number Placeholder 2"/>
          <p:cNvSpPr>
            <a:spLocks noGrp="1"/>
          </p:cNvSpPr>
          <p:nvPr>
            <p:ph type="sldNum" sz="quarter" idx="12"/>
          </p:nvPr>
        </p:nvSpPr>
        <p:spPr/>
        <p:txBody>
          <a:bodyPr/>
          <a:lstStyle/>
          <a:p>
            <a:fld id="{63E89DF9-FD5E-428C-9220-509E8332E673}" type="slidenum">
              <a:rPr lang="en-US" smtClean="0"/>
              <a:pPr/>
              <a:t>2</a:t>
            </a:fld>
            <a:endParaRPr lang="en-US" dirty="0"/>
          </a:p>
        </p:txBody>
      </p:sp>
      <p:sp>
        <p:nvSpPr>
          <p:cNvPr id="4" name="Rectangle 3"/>
          <p:cNvSpPr/>
          <p:nvPr/>
        </p:nvSpPr>
        <p:spPr>
          <a:xfrm>
            <a:off x="104931" y="538929"/>
            <a:ext cx="11962151" cy="3477875"/>
          </a:xfrm>
          <a:prstGeom prst="rect">
            <a:avLst/>
          </a:prstGeom>
        </p:spPr>
        <p:txBody>
          <a:bodyPr wrap="square">
            <a:spAutoFit/>
          </a:bodyPr>
          <a:lstStyle/>
          <a:p>
            <a:pPr algn="ctr"/>
            <a:r>
              <a:rPr lang="en-GB" sz="4400" b="1" dirty="0">
                <a:latin typeface="Calibri" panose="020F0502020204030204" pitchFamily="34" charset="0"/>
                <a:ea typeface="Times New Roman" panose="02020603050405020304" pitchFamily="18" charset="0"/>
                <a:cs typeface="Times New Roman" panose="02020603050405020304" pitchFamily="18" charset="0"/>
              </a:rPr>
              <a:t>Session 7: </a:t>
            </a:r>
          </a:p>
          <a:p>
            <a:pPr algn="ctr"/>
            <a:r>
              <a:rPr lang="en-GB" sz="4400" dirty="0">
                <a:latin typeface="Calibri" panose="020F0502020204030204" pitchFamily="34" charset="0"/>
                <a:ea typeface="Times New Roman" panose="02020603050405020304" pitchFamily="18" charset="0"/>
                <a:cs typeface="Times New Roman" panose="02020603050405020304" pitchFamily="18" charset="0"/>
              </a:rPr>
              <a:t>TOWARDS INTEGRATED NATIONAL INSTITUTION-BUILDING STRATEGIES THAT ADDRESS IMPORTANT CAPABILITY GAPS ACROSS THE WHOLE OF GOVERNMENT</a:t>
            </a:r>
            <a:endParaRPr lang="en-US" sz="4400" dirty="0"/>
          </a:p>
        </p:txBody>
      </p:sp>
    </p:spTree>
    <p:extLst>
      <p:ext uri="{BB962C8B-B14F-4D97-AF65-F5344CB8AC3E}">
        <p14:creationId xmlns:p14="http://schemas.microsoft.com/office/powerpoint/2010/main" val="828832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B5E146-E967-5028-F74B-210C6501472B}"/>
              </a:ext>
            </a:extLst>
          </p:cNvPr>
          <p:cNvSpPr txBox="1"/>
          <p:nvPr/>
        </p:nvSpPr>
        <p:spPr>
          <a:xfrm>
            <a:off x="345596" y="548640"/>
            <a:ext cx="4096512"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dirty="0">
                <a:solidFill>
                  <a:schemeClr val="tx1"/>
                </a:solidFill>
                <a:latin typeface="+mj-lt"/>
                <a:ea typeface="+mj-ea"/>
                <a:cs typeface="+mj-cs"/>
              </a:rPr>
              <a:t>Introduction</a:t>
            </a:r>
            <a:endParaRPr lang="en-US" sz="5400" kern="1200" dirty="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A11A36-22C6-C976-57FB-8798DD683830}"/>
              </a:ext>
            </a:extLst>
          </p:cNvPr>
          <p:cNvSpPr txBox="1"/>
          <p:nvPr/>
        </p:nvSpPr>
        <p:spPr>
          <a:xfrm>
            <a:off x="4923692" y="311500"/>
            <a:ext cx="6987222" cy="6209880"/>
          </a:xfrm>
          <a:prstGeom prst="rect">
            <a:avLst/>
          </a:prstGeom>
        </p:spPr>
        <p:txBody>
          <a:bodyPr vert="horz" lIns="91440" tIns="45720" rIns="91440" bIns="45720" rtlCol="0" anchor="ctr">
            <a:normAutofit/>
          </a:bodyPr>
          <a:lstStyle/>
          <a:p>
            <a:pPr>
              <a:lnSpc>
                <a:spcPct val="90000"/>
              </a:lnSpc>
              <a:spcAft>
                <a:spcPts val="600"/>
              </a:spcAft>
            </a:pPr>
            <a:r>
              <a:rPr lang="en-US" dirty="0"/>
              <a:t>We are all aware that the world is severely off track at halfway mark of the Sustainable Development Goals (SDGs); same applies to the Agenda 2063. Liberia is off track as well. The UN Secretary-General letter of 3 April urged world leaders to help deliver an ‘actionable and doable Plan for People and Planet at this year’s SDG Summit.  Reflecting on the above, it is important to note that these global engagements around the ambition of the SDGs  and the Agenda 2063 will continue to push member states to do all they can to get on track with the implementation of critical targets between now and end of 2030 while working to ensure the Agenda 2063 gets on track to meet its goals by 2063 as well.</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In this light, we see some critical Strategic Capacity challenges faced by Governments and Institutions which can be summarized as follow:</a:t>
            </a:r>
          </a:p>
          <a:p>
            <a:pPr marL="285750" indent="-228600">
              <a:lnSpc>
                <a:spcPct val="90000"/>
              </a:lnSpc>
              <a:spcAft>
                <a:spcPts val="600"/>
              </a:spcAft>
              <a:buFont typeface="Arial" panose="020B0604020202020204" pitchFamily="34" charset="0"/>
              <a:buChar char="•"/>
            </a:pPr>
            <a:r>
              <a:rPr lang="en-US" dirty="0"/>
              <a:t>Limited </a:t>
            </a:r>
            <a:r>
              <a:rPr lang="en-US" b="1" dirty="0">
                <a:effectLst/>
              </a:rPr>
              <a:t>Domestic Resource Mobilization</a:t>
            </a:r>
            <a:r>
              <a:rPr lang="en-US" dirty="0">
                <a:effectLst/>
              </a:rPr>
              <a:t> programs</a:t>
            </a:r>
          </a:p>
          <a:p>
            <a:pPr marL="285750" indent="-228600">
              <a:lnSpc>
                <a:spcPct val="90000"/>
              </a:lnSpc>
              <a:spcAft>
                <a:spcPts val="600"/>
              </a:spcAft>
              <a:buFont typeface="Arial" panose="020B0604020202020204" pitchFamily="34" charset="0"/>
              <a:buChar char="•"/>
            </a:pPr>
            <a:r>
              <a:rPr lang="en-US" dirty="0"/>
              <a:t>Limited </a:t>
            </a:r>
            <a:r>
              <a:rPr lang="en-US" b="1" dirty="0">
                <a:effectLst/>
              </a:rPr>
              <a:t>Public-Private Partnerships (PPPs)</a:t>
            </a:r>
            <a:r>
              <a:rPr lang="en-US" dirty="0">
                <a:effectLst/>
              </a:rPr>
              <a:t> </a:t>
            </a:r>
            <a:r>
              <a:rPr lang="en-US" dirty="0"/>
              <a:t>in countries </a:t>
            </a:r>
          </a:p>
          <a:p>
            <a:pPr marL="285750" indent="-228600">
              <a:lnSpc>
                <a:spcPct val="90000"/>
              </a:lnSpc>
              <a:spcAft>
                <a:spcPts val="600"/>
              </a:spcAft>
              <a:buFont typeface="Arial" panose="020B0604020202020204" pitchFamily="34" charset="0"/>
              <a:buChar char="•"/>
            </a:pPr>
            <a:r>
              <a:rPr lang="en-US" dirty="0"/>
              <a:t>Poor </a:t>
            </a:r>
            <a:r>
              <a:rPr lang="en-US" b="1" dirty="0">
                <a:effectLst/>
              </a:rPr>
              <a:t>International / Development Cooperation</a:t>
            </a:r>
            <a:r>
              <a:rPr lang="en-US" dirty="0">
                <a:effectLst/>
              </a:rPr>
              <a:t> management</a:t>
            </a:r>
          </a:p>
          <a:p>
            <a:pPr marL="285750" indent="-228600">
              <a:lnSpc>
                <a:spcPct val="90000"/>
              </a:lnSpc>
              <a:spcAft>
                <a:spcPts val="600"/>
              </a:spcAft>
              <a:buFont typeface="Arial" panose="020B0604020202020204" pitchFamily="34" charset="0"/>
              <a:buChar char="•"/>
            </a:pPr>
            <a:r>
              <a:rPr lang="en-US" dirty="0"/>
              <a:t>Untapped </a:t>
            </a:r>
            <a:r>
              <a:rPr lang="en-US" b="1" dirty="0">
                <a:effectLst/>
              </a:rPr>
              <a:t>Diaspora Resources</a:t>
            </a:r>
            <a:r>
              <a:rPr lang="en-US" dirty="0">
                <a:effectLst/>
              </a:rPr>
              <a:t> </a:t>
            </a:r>
          </a:p>
          <a:p>
            <a:pPr marL="285750" indent="-228600">
              <a:lnSpc>
                <a:spcPct val="90000"/>
              </a:lnSpc>
              <a:spcAft>
                <a:spcPts val="600"/>
              </a:spcAft>
              <a:buFont typeface="Arial" panose="020B0604020202020204" pitchFamily="34" charset="0"/>
              <a:buChar char="•"/>
            </a:pPr>
            <a:r>
              <a:rPr lang="en-US" dirty="0"/>
              <a:t>Limited </a:t>
            </a:r>
            <a:r>
              <a:rPr lang="en-US" b="1" dirty="0">
                <a:effectLst/>
              </a:rPr>
              <a:t>Innovative Financing Mechanisms</a:t>
            </a:r>
            <a:r>
              <a:rPr lang="en-US" dirty="0">
                <a:effectLst/>
              </a:rPr>
              <a:t> and </a:t>
            </a:r>
            <a:r>
              <a:rPr lang="en-US" b="1" dirty="0">
                <a:effectLst/>
              </a:rPr>
              <a:t>Fiscal Management</a:t>
            </a:r>
            <a:endParaRPr lang="en-US" b="1" dirty="0"/>
          </a:p>
          <a:p>
            <a:pPr marL="285750" indent="-228600">
              <a:lnSpc>
                <a:spcPct val="90000"/>
              </a:lnSpc>
              <a:spcAft>
                <a:spcPts val="600"/>
              </a:spcAft>
              <a:buFont typeface="Arial" panose="020B0604020202020204" pitchFamily="34" charset="0"/>
              <a:buChar char="•"/>
            </a:pPr>
            <a:r>
              <a:rPr lang="en-US" dirty="0"/>
              <a:t>Not </a:t>
            </a:r>
            <a:r>
              <a:rPr lang="en-US" b="1" dirty="0">
                <a:effectLst/>
              </a:rPr>
              <a:t>Building Resilience and Sustainability</a:t>
            </a:r>
            <a:r>
              <a:rPr lang="en-US" dirty="0">
                <a:effectLst/>
              </a:rPr>
              <a:t> within the national development initiatives</a:t>
            </a:r>
            <a:endParaRPr lang="en-US" dirty="0"/>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dirty="0"/>
          </a:p>
        </p:txBody>
      </p:sp>
      <p:sp>
        <p:nvSpPr>
          <p:cNvPr id="2" name="Footer Placeholder 1"/>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err="1">
                <a:solidFill>
                  <a:schemeClr val="tx1">
                    <a:tint val="75000"/>
                  </a:schemeClr>
                </a:solidFill>
                <a:latin typeface="+mn-lt"/>
                <a:ea typeface="+mn-ea"/>
                <a:cs typeface="+mn-cs"/>
              </a:rPr>
              <a:t>www.aprm-au.org</a:t>
            </a:r>
            <a:endParaRPr lang="en-US" kern="1200" dirty="0">
              <a:solidFill>
                <a:schemeClr val="tx1">
                  <a:tint val="75000"/>
                </a:schemeClr>
              </a:solidFill>
              <a:latin typeface="+mn-lt"/>
              <a:ea typeface="+mn-ea"/>
              <a:cs typeface="+mn-cs"/>
            </a:endParaRP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63E89DF9-FD5E-428C-9220-509E8332E673}" type="slidenum">
              <a:rPr lang="en-US" smtClean="0">
                <a:solidFill>
                  <a:schemeClr val="tx1">
                    <a:tint val="75000"/>
                  </a:schemeClr>
                </a:solidFill>
              </a:rPr>
              <a:pPr algn="r">
                <a:spcAft>
                  <a:spcPts val="600"/>
                </a:spcAft>
              </a:pPr>
              <a:t>3</a:t>
            </a:fld>
            <a:endParaRPr lang="en-US">
              <a:solidFill>
                <a:schemeClr val="tx1">
                  <a:tint val="75000"/>
                </a:schemeClr>
              </a:solidFill>
            </a:endParaRPr>
          </a:p>
        </p:txBody>
      </p:sp>
    </p:spTree>
    <p:extLst>
      <p:ext uri="{BB962C8B-B14F-4D97-AF65-F5344CB8AC3E}">
        <p14:creationId xmlns:p14="http://schemas.microsoft.com/office/powerpoint/2010/main" val="7585920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B5E146-E967-5028-F74B-210C6501472B}"/>
              </a:ext>
            </a:extLst>
          </p:cNvPr>
          <p:cNvSpPr txBox="1"/>
          <p:nvPr/>
        </p:nvSpPr>
        <p:spPr>
          <a:xfrm>
            <a:off x="238540" y="386930"/>
            <a:ext cx="11456542" cy="130055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Focusing on Strategic Capacity Improvement in Governments to solve problems</a:t>
            </a:r>
            <a:endParaRPr lang="en-US" sz="4400" kern="1200" dirty="0">
              <a:solidFill>
                <a:schemeClr val="tx1"/>
              </a:solidFill>
              <a:latin typeface="+mj-lt"/>
              <a:ea typeface="+mj-ea"/>
              <a:cs typeface="+mj-cs"/>
            </a:endParaRPr>
          </a:p>
        </p:txBody>
      </p:sp>
      <p:sp>
        <p:nvSpPr>
          <p:cNvPr id="36" name="Rectangle 35">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81C3CEE-58FE-B9E3-8321-3BB79482C77E}"/>
              </a:ext>
            </a:extLst>
          </p:cNvPr>
          <p:cNvPicPr>
            <a:picLocks noChangeAspect="1"/>
          </p:cNvPicPr>
          <p:nvPr/>
        </p:nvPicPr>
        <p:blipFill>
          <a:blip r:embed="rId2"/>
          <a:stretch>
            <a:fillRect/>
          </a:stretch>
        </p:blipFill>
        <p:spPr>
          <a:xfrm>
            <a:off x="238539" y="2504661"/>
            <a:ext cx="5721855" cy="3511825"/>
          </a:xfrm>
          <a:prstGeom prst="rect">
            <a:avLst/>
          </a:prstGeom>
        </p:spPr>
      </p:pic>
      <p:sp>
        <p:nvSpPr>
          <p:cNvPr id="6" name="TextBox 5">
            <a:extLst>
              <a:ext uri="{FF2B5EF4-FFF2-40B4-BE49-F238E27FC236}">
                <a16:creationId xmlns:a16="http://schemas.microsoft.com/office/drawing/2014/main" id="{5CA11A36-22C6-C976-57FB-8798DD683830}"/>
              </a:ext>
            </a:extLst>
          </p:cNvPr>
          <p:cNvSpPr txBox="1"/>
          <p:nvPr/>
        </p:nvSpPr>
        <p:spPr>
          <a:xfrm>
            <a:off x="6406428" y="2599509"/>
            <a:ext cx="4947371" cy="3639450"/>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1600" b="1" dirty="0"/>
              <a:t>Getting the Job Done </a:t>
            </a:r>
          </a:p>
          <a:p>
            <a:pPr marL="285750" indent="-228600">
              <a:lnSpc>
                <a:spcPct val="90000"/>
              </a:lnSpc>
              <a:spcAft>
                <a:spcPts val="600"/>
              </a:spcAft>
              <a:buFont typeface="Arial" panose="020B0604020202020204" pitchFamily="34" charset="0"/>
              <a:buChar char="•"/>
            </a:pPr>
            <a:r>
              <a:rPr lang="en-US" sz="1600" dirty="0"/>
              <a:t>All team across the government must be prepared to think and act alike (alignment with both Government and international goals , aligning processes with key goals and results intended – ensuring the citizens are the key beneficiaries of all policies (Purpose alignment-Structure alignment- Process alignment – these will promote strategic capacity and improve institutional performance </a:t>
            </a:r>
          </a:p>
          <a:p>
            <a:pPr marL="285750" indent="-228600">
              <a:lnSpc>
                <a:spcPct val="90000"/>
              </a:lnSpc>
              <a:spcAft>
                <a:spcPts val="600"/>
              </a:spcAft>
              <a:buFont typeface="Arial" panose="020B0604020202020204" pitchFamily="34" charset="0"/>
              <a:buChar char="•"/>
            </a:pPr>
            <a:r>
              <a:rPr lang="en-US" sz="1600" dirty="0"/>
              <a:t>Looking at individual capacities and cross validating in the entire Government to ensure institutional capacities are built with strong consideration of the individual abilities</a:t>
            </a:r>
          </a:p>
          <a:p>
            <a:pPr marL="285750" indent="-228600">
              <a:lnSpc>
                <a:spcPct val="90000"/>
              </a:lnSpc>
              <a:spcAft>
                <a:spcPts val="600"/>
              </a:spcAft>
              <a:buFont typeface="Arial" panose="020B0604020202020204" pitchFamily="34" charset="0"/>
              <a:buChar char="•"/>
            </a:pPr>
            <a:r>
              <a:rPr lang="en-US" sz="1600" dirty="0"/>
              <a:t>Balancing authority / power with technical capabilities</a:t>
            </a:r>
          </a:p>
          <a:p>
            <a:pPr marL="285750" indent="-228600">
              <a:lnSpc>
                <a:spcPct val="90000"/>
              </a:lnSpc>
              <a:spcAft>
                <a:spcPts val="600"/>
              </a:spcAft>
              <a:buFont typeface="Arial" panose="020B0604020202020204" pitchFamily="34" charset="0"/>
              <a:buChar char="•"/>
            </a:pPr>
            <a:r>
              <a:rPr lang="en-US" sz="1600" dirty="0"/>
              <a:t>Continued review of progress and taking actions on identified gaps immediately – hands on visual capacity development – coaching, mentoring, study tours (south – south relationships building and learning centers)</a:t>
            </a:r>
          </a:p>
          <a:p>
            <a:pPr marL="285750" indent="-228600">
              <a:lnSpc>
                <a:spcPct val="90000"/>
              </a:lnSpc>
              <a:spcAft>
                <a:spcPts val="600"/>
              </a:spcAft>
              <a:buFont typeface="Arial" panose="020B0604020202020204" pitchFamily="34" charset="0"/>
              <a:buChar char="•"/>
            </a:pPr>
            <a:endParaRPr lang="en-US" sz="1300" dirty="0"/>
          </a:p>
        </p:txBody>
      </p:sp>
      <p:sp>
        <p:nvSpPr>
          <p:cNvPr id="40" name="Rectangle 39">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dirty="0" err="1">
                <a:solidFill>
                  <a:schemeClr val="tx1">
                    <a:tint val="75000"/>
                  </a:schemeClr>
                </a:solidFill>
                <a:latin typeface="+mn-lt"/>
                <a:ea typeface="+mn-ea"/>
                <a:cs typeface="+mn-cs"/>
              </a:rPr>
              <a:t>www.aprm-au.org</a:t>
            </a:r>
            <a:endParaRPr lang="en-US" kern="1200" dirty="0">
              <a:solidFill>
                <a:schemeClr val="tx1">
                  <a:tint val="75000"/>
                </a:schemeClr>
              </a:solidFill>
              <a:latin typeface="+mn-lt"/>
              <a:ea typeface="+mn-ea"/>
              <a:cs typeface="+mn-cs"/>
            </a:endParaRPr>
          </a:p>
        </p:txBody>
      </p:sp>
      <p:sp>
        <p:nvSpPr>
          <p:cNvPr id="3" name="Slide Number Placeholder 2"/>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lgn="r">
              <a:spcAft>
                <a:spcPts val="600"/>
              </a:spcAft>
            </a:pPr>
            <a:fld id="{63E89DF9-FD5E-428C-9220-509E8332E673}" type="slidenum">
              <a:rPr lang="en-US" smtClean="0">
                <a:solidFill>
                  <a:schemeClr val="tx1">
                    <a:tint val="75000"/>
                  </a:schemeClr>
                </a:solidFill>
              </a:rPr>
              <a:pPr algn="r">
                <a:spcAft>
                  <a:spcPts val="600"/>
                </a:spcAft>
              </a:pPr>
              <a:t>4</a:t>
            </a:fld>
            <a:endParaRPr lang="en-US">
              <a:solidFill>
                <a:schemeClr val="tx1">
                  <a:tint val="75000"/>
                </a:schemeClr>
              </a:solidFill>
            </a:endParaRPr>
          </a:p>
        </p:txBody>
      </p:sp>
    </p:spTree>
    <p:extLst>
      <p:ext uri="{BB962C8B-B14F-4D97-AF65-F5344CB8AC3E}">
        <p14:creationId xmlns:p14="http://schemas.microsoft.com/office/powerpoint/2010/main" val="1385579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477E37-108E-03D8-700D-1CB70D04414D}"/>
              </a:ext>
            </a:extLst>
          </p:cNvPr>
          <p:cNvPicPr>
            <a:picLocks noChangeAspect="1"/>
          </p:cNvPicPr>
          <p:nvPr/>
        </p:nvPicPr>
        <p:blipFill>
          <a:blip r:embed="rId2"/>
          <a:stretch>
            <a:fillRect/>
          </a:stretch>
        </p:blipFill>
        <p:spPr>
          <a:xfrm>
            <a:off x="251791" y="2599509"/>
            <a:ext cx="5844209" cy="2870323"/>
          </a:xfrm>
          <a:prstGeom prst="rect">
            <a:avLst/>
          </a:prstGeom>
        </p:spPr>
      </p:pic>
      <p:sp>
        <p:nvSpPr>
          <p:cNvPr id="6" name="TextBox 5">
            <a:extLst>
              <a:ext uri="{FF2B5EF4-FFF2-40B4-BE49-F238E27FC236}">
                <a16:creationId xmlns:a16="http://schemas.microsoft.com/office/drawing/2014/main" id="{5CA11A36-22C6-C976-57FB-8798DD683830}"/>
              </a:ext>
            </a:extLst>
          </p:cNvPr>
          <p:cNvSpPr txBox="1"/>
          <p:nvPr/>
        </p:nvSpPr>
        <p:spPr>
          <a:xfrm>
            <a:off x="6406429" y="2599509"/>
            <a:ext cx="5048164" cy="3748282"/>
          </a:xfrm>
          <a:prstGeom prst="rect">
            <a:avLst/>
          </a:prstGeom>
        </p:spPr>
        <p:txBody>
          <a:bodyPr vert="horz" lIns="91440" tIns="45720" rIns="91440" bIns="45720" rtlCol="0" anchor="ctr">
            <a:normAutofit lnSpcReduction="10000"/>
          </a:bodyPr>
          <a:lstStyle/>
          <a:p>
            <a:pPr>
              <a:lnSpc>
                <a:spcPct val="90000"/>
              </a:lnSpc>
              <a:spcAft>
                <a:spcPts val="600"/>
              </a:spcAft>
            </a:pPr>
            <a:r>
              <a:rPr lang="en-US" sz="1600" b="1" dirty="0"/>
              <a:t>Getting the Job Done </a:t>
            </a:r>
          </a:p>
          <a:p>
            <a:pPr marL="285750" indent="-228600">
              <a:lnSpc>
                <a:spcPct val="90000"/>
              </a:lnSpc>
              <a:spcAft>
                <a:spcPts val="600"/>
              </a:spcAft>
              <a:buFont typeface="Arial" panose="020B0604020202020204" pitchFamily="34" charset="0"/>
              <a:buChar char="•"/>
            </a:pPr>
            <a:r>
              <a:rPr lang="en-US" sz="1600" dirty="0"/>
              <a:t>Creating the enabling environment and condition for innovation to take place at the workplace</a:t>
            </a:r>
          </a:p>
          <a:p>
            <a:pPr marL="285750" indent="-228600">
              <a:lnSpc>
                <a:spcPct val="90000"/>
              </a:lnSpc>
              <a:spcAft>
                <a:spcPts val="600"/>
              </a:spcAft>
              <a:buFont typeface="Arial" panose="020B0604020202020204" pitchFamily="34" charset="0"/>
              <a:buChar char="•"/>
            </a:pPr>
            <a:r>
              <a:rPr lang="en-US" sz="1600" dirty="0"/>
              <a:t>Effective and responsive - response mechanism across the entire Government with a strong coordination mechanism with stakeholders including Development Partners  </a:t>
            </a:r>
          </a:p>
          <a:p>
            <a:pPr marL="285750" indent="-228600">
              <a:lnSpc>
                <a:spcPct val="90000"/>
              </a:lnSpc>
              <a:spcAft>
                <a:spcPts val="600"/>
              </a:spcAft>
              <a:buFont typeface="Arial" panose="020B0604020202020204" pitchFamily="34" charset="0"/>
              <a:buChar char="•"/>
            </a:pPr>
            <a:r>
              <a:rPr lang="en-US" sz="1600" dirty="0"/>
              <a:t>Building better salaries and incentives to attract and keep qualify and competent staff to increase productivity – results-based teams</a:t>
            </a:r>
          </a:p>
          <a:p>
            <a:pPr marL="285750" indent="-228600">
              <a:lnSpc>
                <a:spcPct val="90000"/>
              </a:lnSpc>
              <a:spcAft>
                <a:spcPts val="600"/>
              </a:spcAft>
              <a:buFont typeface="Arial" panose="020B0604020202020204" pitchFamily="34" charset="0"/>
              <a:buChar char="•"/>
            </a:pPr>
            <a:r>
              <a:rPr lang="en-US" sz="1600" dirty="0"/>
              <a:t>Minimizing traditional hierarchical and entrenched bureaucratic processes at institutions </a:t>
            </a:r>
          </a:p>
          <a:p>
            <a:pPr marL="285750" indent="-228600">
              <a:lnSpc>
                <a:spcPct val="90000"/>
              </a:lnSpc>
              <a:spcAft>
                <a:spcPts val="600"/>
              </a:spcAft>
              <a:buFont typeface="Arial" panose="020B0604020202020204" pitchFamily="34" charset="0"/>
              <a:buChar char="•"/>
            </a:pPr>
            <a:r>
              <a:rPr lang="en-US" sz="1600" dirty="0"/>
              <a:t>Focusing on public service as a product – to deliver for the people…</a:t>
            </a:r>
          </a:p>
          <a:p>
            <a:pPr marL="285750" indent="-228600">
              <a:lnSpc>
                <a:spcPct val="90000"/>
              </a:lnSpc>
              <a:spcAft>
                <a:spcPts val="600"/>
              </a:spcAft>
              <a:buFont typeface="Arial" panose="020B0604020202020204" pitchFamily="34" charset="0"/>
              <a:buChar char="•"/>
            </a:pPr>
            <a:r>
              <a:rPr lang="en-US" sz="1600" dirty="0"/>
              <a:t>Focusing on Data and analysis for easy tracking and reporting</a:t>
            </a:r>
          </a:p>
          <a:p>
            <a:pPr marL="285750" indent="-228600">
              <a:lnSpc>
                <a:spcPct val="90000"/>
              </a:lnSpc>
              <a:spcAft>
                <a:spcPts val="600"/>
              </a:spcAft>
              <a:buFont typeface="Arial" panose="020B0604020202020204" pitchFamily="34" charset="0"/>
              <a:buChar char="•"/>
            </a:pPr>
            <a:endParaRPr lang="en-US" sz="1300" dirty="0"/>
          </a:p>
        </p:txBody>
      </p:sp>
      <p:sp>
        <p:nvSpPr>
          <p:cNvPr id="17" name="Rectangle 1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www.aprm-au.org</a:t>
            </a:r>
          </a:p>
        </p:txBody>
      </p:sp>
      <p:sp>
        <p:nvSpPr>
          <p:cNvPr id="3" name="Slide Number Placeholder 2"/>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lgn="r">
              <a:spcAft>
                <a:spcPts val="600"/>
              </a:spcAft>
            </a:pPr>
            <a:fld id="{63E89DF9-FD5E-428C-9220-509E8332E673}" type="slidenum">
              <a:rPr lang="en-US" smtClean="0">
                <a:solidFill>
                  <a:schemeClr val="tx1">
                    <a:tint val="75000"/>
                  </a:schemeClr>
                </a:solidFill>
              </a:rPr>
              <a:pPr algn="r">
                <a:spcAft>
                  <a:spcPts val="600"/>
                </a:spcAft>
              </a:pPr>
              <a:t>5</a:t>
            </a:fld>
            <a:endParaRPr lang="en-US">
              <a:solidFill>
                <a:schemeClr val="tx1">
                  <a:tint val="75000"/>
                </a:schemeClr>
              </a:solidFill>
            </a:endParaRPr>
          </a:p>
        </p:txBody>
      </p:sp>
      <p:sp>
        <p:nvSpPr>
          <p:cNvPr id="7" name="TextBox 6">
            <a:extLst>
              <a:ext uri="{FF2B5EF4-FFF2-40B4-BE49-F238E27FC236}">
                <a16:creationId xmlns:a16="http://schemas.microsoft.com/office/drawing/2014/main" id="{3F90FDD9-8343-D9E7-804D-4D1963C73F76}"/>
              </a:ext>
            </a:extLst>
          </p:cNvPr>
          <p:cNvSpPr txBox="1"/>
          <p:nvPr/>
        </p:nvSpPr>
        <p:spPr>
          <a:xfrm>
            <a:off x="162348" y="386930"/>
            <a:ext cx="11456542" cy="130055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Focusing on Strategic Capacity Improvement in Governments to solve problems</a:t>
            </a:r>
            <a:endParaRPr lang="en-US" sz="4400" kern="1200" dirty="0">
              <a:solidFill>
                <a:schemeClr val="tx1"/>
              </a:solidFill>
              <a:latin typeface="+mj-lt"/>
              <a:ea typeface="+mj-ea"/>
              <a:cs typeface="+mj-cs"/>
            </a:endParaRPr>
          </a:p>
        </p:txBody>
      </p:sp>
    </p:spTree>
    <p:extLst>
      <p:ext uri="{BB962C8B-B14F-4D97-AF65-F5344CB8AC3E}">
        <p14:creationId xmlns:p14="http://schemas.microsoft.com/office/powerpoint/2010/main" val="41673348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8A7F00C-78C1-012F-C505-36E700CD6232}"/>
              </a:ext>
            </a:extLst>
          </p:cNvPr>
          <p:cNvSpPr txBox="1"/>
          <p:nvPr/>
        </p:nvSpPr>
        <p:spPr>
          <a:xfrm>
            <a:off x="5894962" y="479493"/>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a:solidFill>
                  <a:schemeClr val="tx1"/>
                </a:solidFill>
                <a:latin typeface="+mj-lt"/>
                <a:ea typeface="+mj-ea"/>
                <a:cs typeface="+mj-cs"/>
              </a:rPr>
              <a:t>Strategic Policies Development and Mainstreaming Capacity in Institutions  </a:t>
            </a:r>
            <a:endParaRPr lang="en-US" sz="2800" kern="1200">
              <a:solidFill>
                <a:schemeClr val="tx1"/>
              </a:solidFill>
              <a:latin typeface="+mj-lt"/>
              <a:ea typeface="+mj-ea"/>
              <a:cs typeface="+mj-cs"/>
            </a:endParaRP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0D92E3BD-E400-5724-B3EE-2FD3BC054533}"/>
              </a:ext>
            </a:extLst>
          </p:cNvPr>
          <p:cNvPicPr>
            <a:picLocks noChangeAspect="1"/>
          </p:cNvPicPr>
          <p:nvPr/>
        </p:nvPicPr>
        <p:blipFill>
          <a:blip r:embed="rId2"/>
          <a:stretch>
            <a:fillRect/>
          </a:stretch>
        </p:blipFill>
        <p:spPr>
          <a:xfrm>
            <a:off x="251791" y="1921561"/>
            <a:ext cx="5547313" cy="382587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Box 3">
            <a:extLst>
              <a:ext uri="{FF2B5EF4-FFF2-40B4-BE49-F238E27FC236}">
                <a16:creationId xmlns:a16="http://schemas.microsoft.com/office/drawing/2014/main" id="{40401403-13F8-5B4D-D54A-D4608969CC6A}"/>
              </a:ext>
            </a:extLst>
          </p:cNvPr>
          <p:cNvSpPr txBox="1"/>
          <p:nvPr/>
        </p:nvSpPr>
        <p:spPr>
          <a:xfrm>
            <a:off x="5894961" y="1984443"/>
            <a:ext cx="6045247" cy="4192520"/>
          </a:xfrm>
          <a:prstGeom prst="rect">
            <a:avLst/>
          </a:prstGeom>
        </p:spPr>
        <p:txBody>
          <a:bodyPr vert="horz" lIns="91440" tIns="45720" rIns="91440" bIns="45720" rtlCol="0">
            <a:normAutofit lnSpcReduction="10000"/>
          </a:bodyPr>
          <a:lstStyle/>
          <a:p>
            <a:pPr>
              <a:lnSpc>
                <a:spcPct val="90000"/>
              </a:lnSpc>
              <a:spcAft>
                <a:spcPts val="600"/>
              </a:spcAft>
            </a:pPr>
            <a:r>
              <a:rPr lang="en-US" sz="1600" b="1" dirty="0"/>
              <a:t>Reforming as the center for sustaining Capacity – Expanding the Scope </a:t>
            </a:r>
          </a:p>
          <a:p>
            <a:pPr marL="285750" indent="-228600">
              <a:lnSpc>
                <a:spcPct val="90000"/>
              </a:lnSpc>
              <a:spcAft>
                <a:spcPts val="600"/>
              </a:spcAft>
              <a:buFont typeface="Arial" panose="020B0604020202020204" pitchFamily="34" charset="0"/>
              <a:buChar char="•"/>
            </a:pPr>
            <a:r>
              <a:rPr lang="en-US" sz="1600" dirty="0"/>
              <a:t>Sharpen and strengthen fiscal policy, regulation, and enforce implementation</a:t>
            </a:r>
          </a:p>
          <a:p>
            <a:pPr marL="285750" indent="-228600">
              <a:lnSpc>
                <a:spcPct val="90000"/>
              </a:lnSpc>
              <a:spcAft>
                <a:spcPts val="600"/>
              </a:spcAft>
              <a:buFont typeface="Arial" panose="020B0604020202020204" pitchFamily="34" charset="0"/>
              <a:buChar char="•"/>
            </a:pPr>
            <a:r>
              <a:rPr lang="en-US" sz="1600" dirty="0"/>
              <a:t> Practical and inclusive leadership aimed at building a sustainable system instead of just individual loyalty to particular people </a:t>
            </a:r>
          </a:p>
          <a:p>
            <a:pPr marL="285750" indent="-228600">
              <a:lnSpc>
                <a:spcPct val="90000"/>
              </a:lnSpc>
              <a:spcAft>
                <a:spcPts val="600"/>
              </a:spcAft>
              <a:buFont typeface="Arial" panose="020B0604020202020204" pitchFamily="34" charset="0"/>
              <a:buChar char="•"/>
            </a:pPr>
            <a:r>
              <a:rPr lang="en-US" sz="1600" dirty="0"/>
              <a:t>Creating and sharing knowledge to increase results – governmentwide </a:t>
            </a:r>
          </a:p>
          <a:p>
            <a:pPr marL="285750" indent="-228600">
              <a:lnSpc>
                <a:spcPct val="90000"/>
              </a:lnSpc>
              <a:spcAft>
                <a:spcPts val="600"/>
              </a:spcAft>
              <a:buFont typeface="Arial" panose="020B0604020202020204" pitchFamily="34" charset="0"/>
              <a:buChar char="•"/>
            </a:pPr>
            <a:r>
              <a:rPr lang="en-US" sz="1600" dirty="0"/>
              <a:t>Promoting quality decision making processes </a:t>
            </a:r>
          </a:p>
          <a:p>
            <a:pPr marL="285750" indent="-228600">
              <a:lnSpc>
                <a:spcPct val="90000"/>
              </a:lnSpc>
              <a:spcAft>
                <a:spcPts val="600"/>
              </a:spcAft>
              <a:buFont typeface="Arial" panose="020B0604020202020204" pitchFamily="34" charset="0"/>
              <a:buChar char="•"/>
            </a:pPr>
            <a:r>
              <a:rPr lang="en-US" sz="1600" dirty="0"/>
              <a:t>Reduce conflict of interest concerns in the institution</a:t>
            </a:r>
          </a:p>
          <a:p>
            <a:pPr marL="285750" indent="-228600">
              <a:lnSpc>
                <a:spcPct val="90000"/>
              </a:lnSpc>
              <a:spcAft>
                <a:spcPts val="600"/>
              </a:spcAft>
              <a:buFont typeface="Arial" panose="020B0604020202020204" pitchFamily="34" charset="0"/>
              <a:buChar char="•"/>
            </a:pPr>
            <a:r>
              <a:rPr lang="en-US" sz="1600" dirty="0"/>
              <a:t>Ensure strong commitments in implementing policies and programs are enhanced and sustained </a:t>
            </a:r>
          </a:p>
          <a:p>
            <a:pPr marL="285750" indent="-228600">
              <a:lnSpc>
                <a:spcPct val="90000"/>
              </a:lnSpc>
              <a:spcAft>
                <a:spcPts val="600"/>
              </a:spcAft>
              <a:buFont typeface="Arial" panose="020B0604020202020204" pitchFamily="34" charset="0"/>
              <a:buChar char="•"/>
            </a:pPr>
            <a:r>
              <a:rPr lang="en-US" sz="1600" dirty="0"/>
              <a:t>Creating a fair balance between politics administration /management/system</a:t>
            </a:r>
          </a:p>
          <a:p>
            <a:pPr marL="285750" indent="-228600">
              <a:lnSpc>
                <a:spcPct val="90000"/>
              </a:lnSpc>
              <a:spcAft>
                <a:spcPts val="600"/>
              </a:spcAft>
              <a:buFont typeface="Arial" panose="020B0604020202020204" pitchFamily="34" charset="0"/>
              <a:buChar char="•"/>
            </a:pPr>
            <a:r>
              <a:rPr lang="en-US" sz="1600" dirty="0"/>
              <a:t>Balancing autonomy with collective Results framework in all policies design</a:t>
            </a:r>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endParaRPr lang="en-US" sz="1400" dirty="0"/>
          </a:p>
        </p:txBody>
      </p:sp>
      <p:sp>
        <p:nvSpPr>
          <p:cNvPr id="2" name="Footer Placeholder 1"/>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www.aprm-au.org</a:t>
            </a: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63E89DF9-FD5E-428C-9220-509E8332E673}" type="slidenum">
              <a:rPr lang="en-US" smtClean="0">
                <a:solidFill>
                  <a:schemeClr val="tx1">
                    <a:tint val="75000"/>
                  </a:schemeClr>
                </a:solidFill>
              </a:rPr>
              <a:pPr algn="r">
                <a:spcAft>
                  <a:spcPts val="600"/>
                </a:spcAft>
              </a:pPr>
              <a:t>6</a:t>
            </a:fld>
            <a:endParaRPr lang="en-US">
              <a:solidFill>
                <a:schemeClr val="tx1">
                  <a:tint val="75000"/>
                </a:schemeClr>
              </a:solidFill>
            </a:endParaRPr>
          </a:p>
        </p:txBody>
      </p:sp>
    </p:spTree>
    <p:extLst>
      <p:ext uri="{BB962C8B-B14F-4D97-AF65-F5344CB8AC3E}">
        <p14:creationId xmlns:p14="http://schemas.microsoft.com/office/powerpoint/2010/main" val="127440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5184</TotalTime>
  <Words>640</Words>
  <Application>Microsoft Macintosh PowerPoint</Application>
  <PresentationFormat>Widescreen</PresentationFormat>
  <Paragraphs>55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Tawfik Hamouda</dc:creator>
  <cp:lastModifiedBy>Gus Flomo</cp:lastModifiedBy>
  <cp:revision>42</cp:revision>
  <dcterms:created xsi:type="dcterms:W3CDTF">2023-03-01T17:40:52Z</dcterms:created>
  <dcterms:modified xsi:type="dcterms:W3CDTF">2023-10-27T19:29:18Z</dcterms:modified>
</cp:coreProperties>
</file>