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61" r:id="rId5"/>
    <p:sldId id="258" r:id="rId6"/>
    <p:sldId id="266" r:id="rId7"/>
    <p:sldId id="262" r:id="rId8"/>
    <p:sldId id="264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BED0F1E-10D5-4B74-A032-1BFEAD6AD159}">
          <p14:sldIdLst/>
        </p14:section>
        <p14:section name="Untitled Section" id="{199828BD-A697-47FA-9B7E-89975D8BA311}">
          <p14:sldIdLst>
            <p14:sldId id="257"/>
            <p14:sldId id="259"/>
            <p14:sldId id="263"/>
            <p14:sldId id="261"/>
            <p14:sldId id="258"/>
            <p14:sldId id="266"/>
            <p14:sldId id="262"/>
            <p14:sldId id="264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www.aprm-au.org</a:t>
            </a:r>
          </a:p>
        </p:txBody>
      </p:sp>
    </p:spTree>
    <p:extLst>
      <p:ext uri="{BB962C8B-B14F-4D97-AF65-F5344CB8AC3E}">
        <p14:creationId xmlns:p14="http://schemas.microsoft.com/office/powerpoint/2010/main" val="319020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6024"/>
            <a:ext cx="3860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www.aprm-au.org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21782"/>
            <a:ext cx="284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21A7-5A6C-4AA5-98BB-F4663B178EBC}" type="datetime1">
              <a:rPr lang="en-US" smtClean="0"/>
              <a:pPr/>
              <a:t>27-Oct-23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88F-C395-4B83-86A6-8CAC5AD50C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7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62EB22-B22E-3F4E-8E4C-E8EDDE62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24080A-2D2F-F949-9C8C-FDF0A5046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8FFE917-A715-1244-91B1-75072830E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0F15C19-6D54-6E4E-B50C-D6CCAF3F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F1E7FCE-C396-2E44-B624-14498D69F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86000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79EFC845-F4CF-5B40-88CF-15938C4F3C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963400" y="365125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89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A088B0-10AD-F74E-832F-831DDD697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1B7B122-AAD5-AE44-831A-3235A00B3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FF1B0B-89CD-A849-ACCB-D6DEE30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87E864-E26C-9A4F-95F7-B3F5409125A2}" type="datetimeFigureOut">
              <a:rPr lang="en-US" smtClean="0"/>
              <a:t>27-Oct-23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7C376E-C1D3-D144-A9C4-4CA72B05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41CC45-4C22-ED47-8E97-D97D88C9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9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26A220-0B2F-0646-BFF1-E41C51A7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BFCBA5-D070-624C-8B3B-9CE264FA3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F55A70-7A1B-214F-8177-CE10B12A5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83DB9F-1BEB-2246-B68B-48F32CA1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87E864-E26C-9A4F-95F7-B3F5409125A2}" type="datetimeFigureOut">
              <a:rPr lang="en-US" smtClean="0"/>
              <a:t>27-Oct-23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30305C-458B-4647-82C1-4360079C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E0C1C2-C92C-C04E-8247-DFC60EAF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6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82ACD-CC4B-9D4F-BA77-3F794061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AB0167-7BB8-3945-A6B5-3CAA493EF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38DE80-0577-FB48-AD9F-FAD50E7D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87E864-E26C-9A4F-95F7-B3F5409125A2}" type="datetimeFigureOut">
              <a:rPr lang="en-US" smtClean="0"/>
              <a:t>27-Oct-23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BB5F6A-D80E-314B-A88C-5AFC763C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FB490A-CFCE-1A42-9923-21F3FEBA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27-Oct-23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www.aprm-au.org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52" y="63781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3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" y="2667000"/>
            <a:ext cx="5943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D602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D602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63B8C1AE-A981-418F-8F00-90AE01084398}"/>
              </a:ext>
            </a:extLst>
          </p:cNvPr>
          <p:cNvSpPr txBox="1">
            <a:spLocks/>
          </p:cNvSpPr>
          <p:nvPr/>
        </p:nvSpPr>
        <p:spPr>
          <a:xfrm>
            <a:off x="228600" y="2144057"/>
            <a:ext cx="6265333" cy="204109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4A2922E8-4641-46CA-A09C-C771444C6ADC}"/>
              </a:ext>
            </a:extLst>
          </p:cNvPr>
          <p:cNvSpPr txBox="1">
            <a:spLocks/>
          </p:cNvSpPr>
          <p:nvPr/>
        </p:nvSpPr>
        <p:spPr>
          <a:xfrm>
            <a:off x="118532" y="5235562"/>
            <a:ext cx="7736633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Bef>
                <a:spcPts val="0"/>
              </a:spcBef>
              <a:defRPr/>
            </a:pPr>
            <a:r>
              <a:rPr lang="en-ZA" sz="1800" b="1" i="1" dirty="0" smtClean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MARP </a:t>
            </a:r>
            <a:r>
              <a:rPr kumimoji="0" lang="en-Z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ZA" sz="1800" b="1" i="1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 </a:t>
            </a:r>
            <a:r>
              <a:rPr lang="en-ZA" sz="1800" b="1" i="1" dirty="0" smtClean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Z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Workshop </a:t>
            </a:r>
            <a:r>
              <a:rPr kumimoji="0" lang="en-Z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kumimoji="0" lang="en-Z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Fortalecimento das Capacidades Institucionais </a:t>
            </a:r>
            <a:r>
              <a:rPr kumimoji="0" lang="en-ZA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Z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África</a:t>
            </a:r>
            <a:r>
              <a:rPr kumimoji="0" lang="en-ZA" sz="1800" b="1" i="1" u="none" strike="noStrike" kern="1200" cap="none" spc="0" normalizeH="0" noProof="0" dirty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kumimoji="0" lang="en-ZA" sz="1800" b="1" i="1" u="none" strike="noStrike" kern="1200" cap="none" spc="0" normalizeH="0" noProof="0" dirty="0" err="1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kumimoji="0" lang="en-ZA" sz="1800" b="1" i="1" u="none" strike="noStrike" kern="1200" cap="none" spc="0" normalizeH="0" noProof="0" dirty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ZA" sz="1800" b="1" i="1" u="none" strike="noStrike" kern="1200" cap="none" spc="0" normalizeH="0" noProof="0" dirty="0" err="1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efectiva</a:t>
            </a:r>
            <a:r>
              <a:rPr kumimoji="0" lang="en-ZA" sz="1800" b="1" i="1" u="none" strike="noStrike" kern="1200" cap="none" spc="0" normalizeH="0" noProof="0" dirty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ZA" sz="1800" b="1" i="1" u="none" strike="noStrike" kern="1200" cap="none" spc="0" normalizeH="0" noProof="0" dirty="0" err="1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iimplementa</a:t>
            </a:r>
            <a:r>
              <a:rPr lang="pt-PT" sz="1800" b="1" dirty="0"/>
              <a:t>ç</a:t>
            </a:r>
            <a:r>
              <a:rPr kumimoji="0" lang="en-ZA" sz="1800" b="1" i="1" u="none" strike="noStrike" kern="1200" cap="none" spc="0" normalizeH="0" noProof="0" dirty="0" err="1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ão</a:t>
            </a:r>
            <a:r>
              <a:rPr kumimoji="0" lang="en-ZA" sz="1800" b="1" i="1" u="none" strike="noStrike" kern="1200" cap="none" spc="0" normalizeH="0" noProof="0" dirty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Agenda 2030  e 2063: </a:t>
            </a:r>
            <a:r>
              <a:rPr kumimoji="0" lang="en-ZA" sz="1800" b="1" i="1" u="none" strike="noStrike" kern="1200" cap="none" spc="0" normalizeH="0" noProof="0" dirty="0" err="1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Seguimento</a:t>
            </a:r>
            <a:r>
              <a:rPr kumimoji="0" lang="en-ZA" sz="1800" b="1" i="1" u="none" strike="noStrike" kern="1200" cap="none" spc="0" normalizeH="0" noProof="0" dirty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kumimoji="0" lang="en-ZA" sz="1800" b="1" i="1" u="none" strike="noStrike" kern="1200" cap="none" spc="0" normalizeH="0" noProof="0" dirty="0" err="1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Cimeira</a:t>
            </a:r>
            <a:r>
              <a:rPr kumimoji="0" lang="en-ZA" sz="1800" b="1" i="1" u="none" strike="noStrike" kern="1200" cap="none" spc="0" normalizeH="0" noProof="0" dirty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 ODS 2023</a:t>
            </a:r>
            <a:endParaRPr kumimoji="0" lang="en-ZA" sz="1800" b="1" i="1" u="none" strike="noStrike" kern="1200" cap="none" spc="0" normalizeH="0" baseline="0" noProof="0" dirty="0">
              <a:ln>
                <a:noFill/>
              </a:ln>
              <a:solidFill>
                <a:srgbClr val="38562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ZA" sz="1800" b="1" i="1" u="none" strike="noStrike" kern="1200" cap="none" spc="0" normalizeH="0" baseline="0" noProof="0" dirty="0">
              <a:ln>
                <a:noFill/>
              </a:ln>
              <a:solidFill>
                <a:srgbClr val="38562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6D0B2C9D-EA02-42B9-A3C2-789BC3CD3F01}"/>
              </a:ext>
            </a:extLst>
          </p:cNvPr>
          <p:cNvSpPr txBox="1">
            <a:spLocks/>
          </p:cNvSpPr>
          <p:nvPr/>
        </p:nvSpPr>
        <p:spPr>
          <a:xfrm>
            <a:off x="228600" y="6324600"/>
            <a:ext cx="6781800" cy="487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26-28 </a:t>
            </a:r>
            <a:r>
              <a:rPr lang="en-US" sz="1800" b="1" dirty="0" err="1" smtClean="0">
                <a:solidFill>
                  <a:prstClr val="black"/>
                </a:solidFill>
                <a:latin typeface="Calibri"/>
              </a:rPr>
              <a:t>Outubro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2023 –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Cape Town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2D28307A-873B-4DEC-828B-E469CB8ACEAB}"/>
              </a:ext>
            </a:extLst>
          </p:cNvPr>
          <p:cNvSpPr txBox="1">
            <a:spLocks/>
          </p:cNvSpPr>
          <p:nvPr/>
        </p:nvSpPr>
        <p:spPr>
          <a:xfrm>
            <a:off x="118532" y="3194469"/>
            <a:ext cx="6485467" cy="123874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800" b="1" dirty="0" err="1" smtClean="0">
                <a:solidFill>
                  <a:prstClr val="black"/>
                </a:solidFill>
                <a:latin typeface="Calibri"/>
              </a:rPr>
              <a:t>Momade</a:t>
            </a:r>
            <a:r>
              <a:rPr lang="pt-PT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800" b="1" dirty="0" err="1" smtClean="0">
                <a:solidFill>
                  <a:prstClr val="black"/>
                </a:solidFill>
                <a:latin typeface="Calibri"/>
              </a:rPr>
              <a:t>Saide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Director-</a:t>
            </a:r>
            <a:r>
              <a:rPr lang="en-US" sz="1800" b="1" dirty="0" err="1" smtClean="0">
                <a:solidFill>
                  <a:prstClr val="black"/>
                </a:solidFill>
                <a:latin typeface="Calibri"/>
              </a:rPr>
              <a:t>Geral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800" b="1" dirty="0" err="1" smtClean="0">
                <a:solidFill>
                  <a:prstClr val="black"/>
                </a:solidFill>
                <a:latin typeface="Calibri"/>
              </a:rPr>
              <a:t>Secretariado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b="1" dirty="0" err="1" smtClean="0">
                <a:solidFill>
                  <a:prstClr val="black"/>
                </a:solidFill>
                <a:latin typeface="Calibri"/>
              </a:rPr>
              <a:t>Nacional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do MARP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 err="1" smtClean="0">
                <a:solidFill>
                  <a:prstClr val="black"/>
                </a:solidFill>
                <a:latin typeface="Calibri"/>
              </a:rPr>
              <a:t>Mecanismo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Africano de Revisão de Pares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Mo</a:t>
            </a:r>
            <a:r>
              <a:rPr lang="pt-PT" sz="1800" b="1" dirty="0" smtClean="0"/>
              <a:t>ç</a:t>
            </a:r>
            <a:r>
              <a:rPr lang="en-US" sz="1800" b="1" dirty="0" err="1" smtClean="0">
                <a:solidFill>
                  <a:prstClr val="black"/>
                </a:solidFill>
                <a:latin typeface="Calibri"/>
              </a:rPr>
              <a:t>ambique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6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26571"/>
            <a:ext cx="10972800" cy="1031966"/>
          </a:xfrm>
        </p:spPr>
        <p:txBody>
          <a:bodyPr>
            <a:normAutofit fontScale="90000"/>
          </a:bodyPr>
          <a:lstStyle/>
          <a:p>
            <a:pPr algn="l">
              <a:spcBef>
                <a:spcPct val="20000"/>
              </a:spcBef>
            </a:pPr>
            <a:r>
              <a:rPr lang="pt-PT" sz="3200" b="1" dirty="0" smtClean="0">
                <a:latin typeface="+mn-lt"/>
                <a:ea typeface="+mn-ea"/>
                <a:cs typeface="+mn-cs"/>
              </a:rPr>
              <a:t/>
            </a:r>
            <a:br>
              <a:rPr lang="pt-PT" sz="3200" b="1" dirty="0" smtClean="0">
                <a:latin typeface="+mn-lt"/>
                <a:ea typeface="+mn-ea"/>
                <a:cs typeface="+mn-cs"/>
              </a:rPr>
            </a:br>
            <a:r>
              <a:rPr lang="pt-PT" sz="3200" b="1" dirty="0" smtClean="0">
                <a:latin typeface="+mn-lt"/>
                <a:ea typeface="+mn-ea"/>
                <a:cs typeface="+mn-cs"/>
              </a:rPr>
              <a:t>5. </a:t>
            </a:r>
            <a:r>
              <a:rPr lang="pt-PT" sz="3200" b="1" dirty="0" smtClean="0"/>
              <a:t>Desafios e Prespectivas.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pt-PT" sz="3200" b="1" dirty="0"/>
              <a:t/>
            </a:r>
            <a:br>
              <a:rPr lang="pt-PT" sz="3200" b="1" dirty="0"/>
            </a:b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30489"/>
            <a:ext cx="10972800" cy="4895675"/>
          </a:xfrm>
        </p:spPr>
        <p:txBody>
          <a:bodyPr>
            <a:normAutofit fontScale="47500" lnSpcReduction="20000"/>
          </a:bodyPr>
          <a:lstStyle/>
          <a:p>
            <a:endParaRPr lang="pt-PT" sz="2400" dirty="0" smtClean="0"/>
          </a:p>
          <a:p>
            <a:pPr algn="just"/>
            <a:r>
              <a:rPr lang="pt-PT" sz="3800" dirty="0"/>
              <a:t>A implementação dos ODS e o alcance das metas definidas impõe desafios particularmente no que se refere a mobilização de recursos para o financiamento dos programas e </a:t>
            </a:r>
            <a:r>
              <a:rPr lang="pt-PT" sz="3800" dirty="0" err="1"/>
              <a:t>acções</a:t>
            </a:r>
            <a:r>
              <a:rPr lang="pt-PT" sz="3800" dirty="0"/>
              <a:t> dos instrumentos operacionalização da Agenda 2030;</a:t>
            </a:r>
          </a:p>
          <a:p>
            <a:pPr marL="0" indent="0" algn="just">
              <a:buNone/>
            </a:pPr>
            <a:endParaRPr lang="en-US" sz="3800" dirty="0"/>
          </a:p>
          <a:p>
            <a:pPr algn="just"/>
            <a:r>
              <a:rPr lang="pt-PT" sz="3800" dirty="0"/>
              <a:t>A domesticação da Agenda 2030 pelos actores nacionais (sector público e privado, sociedade civil, academia, parlamentares, mídia) impõe igualmente desafios associados a reforço dos mecanismos de coordenação, articulação e partilha de informação;</a:t>
            </a:r>
          </a:p>
          <a:p>
            <a:pPr algn="just"/>
            <a:endParaRPr lang="pt-PT" sz="3800" dirty="0"/>
          </a:p>
          <a:p>
            <a:pPr algn="just"/>
            <a:r>
              <a:rPr lang="pt-PT" sz="3800" dirty="0"/>
              <a:t>O país vai prosseguir com o processo de priorização dos compromissos assumidos no âmbito da Agenda 2030 para o Desenvolvimento Sustentável, por forma que os ODS sejam </a:t>
            </a:r>
            <a:r>
              <a:rPr lang="pt-PT" sz="3800" dirty="0" err="1" smtClean="0"/>
              <a:t>reflctidos</a:t>
            </a:r>
            <a:r>
              <a:rPr lang="pt-PT" sz="3800" dirty="0" smtClean="0"/>
              <a:t> </a:t>
            </a:r>
            <a:r>
              <a:rPr lang="pt-PT" sz="3800" dirty="0"/>
              <a:t>nos instrumentos de planificação e orçamentação;</a:t>
            </a:r>
          </a:p>
          <a:p>
            <a:pPr marL="0" indent="0" algn="just">
              <a:buNone/>
            </a:pPr>
            <a:r>
              <a:rPr lang="pt-PT" sz="3800" dirty="0"/>
              <a:t> </a:t>
            </a:r>
            <a:endParaRPr lang="en-US" sz="3800" dirty="0"/>
          </a:p>
          <a:p>
            <a:pPr algn="just"/>
            <a:r>
              <a:rPr lang="pt-PT" sz="3800" dirty="0"/>
              <a:t>Tendo em conta que a partir deste ano é possível rastear as alocações financeiras do país aos ODS, também é possível identificar quais deles precisam de maiores alocações, a fim de atingir as metas no ano </a:t>
            </a:r>
            <a:r>
              <a:rPr lang="pt-PT" sz="3800" dirty="0" smtClean="0"/>
              <a:t>2030;</a:t>
            </a:r>
            <a:endParaRPr lang="pt-PT" sz="3800" dirty="0"/>
          </a:p>
          <a:p>
            <a:pPr algn="just"/>
            <a:endParaRPr lang="en-US" sz="3800" dirty="0"/>
          </a:p>
          <a:p>
            <a:pPr algn="just"/>
            <a:r>
              <a:rPr lang="pt-PT" sz="3800" dirty="0"/>
              <a:t>O Governo continuará a mobilizar o financiamento junto dos parceiros e sector privado para a expansão dos serviços sociais tendo em conta o alcance das metas dos </a:t>
            </a:r>
            <a:r>
              <a:rPr lang="pt-PT" sz="3800" dirty="0" err="1"/>
              <a:t>Objectivos</a:t>
            </a:r>
            <a:r>
              <a:rPr lang="pt-PT" sz="3800" dirty="0"/>
              <a:t> de Desenvolvimento Sustentável. </a:t>
            </a:r>
          </a:p>
          <a:p>
            <a:endParaRPr lang="pt-PT" sz="2400" dirty="0" smtClean="0"/>
          </a:p>
          <a:p>
            <a:pPr marL="0" indent="0" algn="just">
              <a:buNone/>
            </a:pPr>
            <a:r>
              <a:rPr lang="pt-PT" sz="2400" dirty="0" smtClean="0"/>
              <a:t> </a:t>
            </a:r>
          </a:p>
          <a:p>
            <a:pPr algn="just"/>
            <a:endParaRPr lang="pt-PT" sz="2400" dirty="0"/>
          </a:p>
          <a:p>
            <a:pPr algn="just"/>
            <a:endParaRPr lang="pt-PT" sz="2400" dirty="0" smtClean="0"/>
          </a:p>
          <a:p>
            <a:pPr algn="just"/>
            <a:endParaRPr lang="pt-PT" sz="2400" dirty="0" smtClean="0"/>
          </a:p>
          <a:p>
            <a:pPr algn="just"/>
            <a:endParaRPr lang="pt-PT" sz="2400" dirty="0" smtClean="0"/>
          </a:p>
          <a:p>
            <a:pPr algn="just"/>
            <a:endParaRPr lang="en-US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PT" sz="2400" dirty="0" smtClean="0"/>
          </a:p>
          <a:p>
            <a:pPr algn="just"/>
            <a:endParaRPr lang="pt-PT" sz="3600" dirty="0" smtClean="0"/>
          </a:p>
          <a:p>
            <a:pPr algn="just"/>
            <a:endParaRPr lang="pt-PT" sz="3600" dirty="0" smtClean="0"/>
          </a:p>
          <a:p>
            <a:pPr algn="just"/>
            <a:endParaRPr lang="en-US" sz="3600" dirty="0"/>
          </a:p>
          <a:p>
            <a:pPr algn="just"/>
            <a:endParaRPr lang="pt-PT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www.aprm-au.org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7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www.aprm-au.org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9713" y="2327255"/>
            <a:ext cx="10489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/>
              <a:t>Sessão 7: Rumo ao fortalecimento institucional de estratégias nacionais integradas que abordem importantes lacunas de capacidade em todo o governo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0330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>
                <a:latin typeface="+mn-lt"/>
                <a:ea typeface="+mn-ea"/>
                <a:cs typeface="+mn-cs"/>
              </a:rPr>
              <a:t>Estrutura da Apresentação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t-PT" sz="2800" dirty="0" smtClean="0"/>
              <a:t>Contexto </a:t>
            </a:r>
            <a:r>
              <a:rPr lang="pt-PT" sz="2800" dirty="0"/>
              <a:t>da implementação da Agenda 2030 (ODS) em </a:t>
            </a:r>
            <a:r>
              <a:rPr lang="pt-PT" sz="2800" dirty="0" smtClean="0"/>
              <a:t>Moçambique</a:t>
            </a:r>
          </a:p>
          <a:p>
            <a:pPr marL="514350" indent="-514350">
              <a:buAutoNum type="arabicPeriod"/>
            </a:pPr>
            <a:r>
              <a:rPr lang="pt-PT" sz="2800" dirty="0" smtClean="0"/>
              <a:t>Fortalecimento Institucional;</a:t>
            </a:r>
          </a:p>
          <a:p>
            <a:pPr marL="514350" indent="-514350">
              <a:buAutoNum type="arabicPeriod"/>
            </a:pPr>
            <a:r>
              <a:rPr lang="pt-PT" sz="2800" dirty="0" smtClean="0"/>
              <a:t>Sobre o Papel da UA (MARP) e Agências da ONU na assistência para identificação de lacunas em termos de capacidades;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PT" sz="2800" dirty="0" smtClean="0"/>
              <a:t>Sinergias </a:t>
            </a:r>
            <a:r>
              <a:rPr lang="pt-PT" sz="2800" dirty="0"/>
              <a:t>e </a:t>
            </a:r>
            <a:r>
              <a:rPr lang="pt-PT" sz="2800" dirty="0" err="1" smtClean="0"/>
              <a:t>inclusividade</a:t>
            </a:r>
            <a:r>
              <a:rPr lang="pt-PT" sz="2800" dirty="0" smtClean="0"/>
              <a:t> </a:t>
            </a:r>
            <a:r>
              <a:rPr lang="pt-PT" sz="2800" dirty="0"/>
              <a:t>de diferentes </a:t>
            </a:r>
            <a:r>
              <a:rPr lang="pt-PT" sz="2800" dirty="0" smtClean="0"/>
              <a:t>actores.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PT" sz="2800" dirty="0" smtClean="0"/>
              <a:t>Desafios e </a:t>
            </a:r>
            <a:r>
              <a:rPr lang="pt-PT" sz="2800" dirty="0" err="1" smtClean="0"/>
              <a:t>Perpectivas</a:t>
            </a:r>
            <a:endParaRPr lang="pt-PT" sz="2800" dirty="0"/>
          </a:p>
          <a:p>
            <a:pPr marL="0" indent="0">
              <a:buNone/>
            </a:pPr>
            <a:endParaRPr lang="pt-PT" b="1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88F-C395-4B83-86A6-8CAC5AD50C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90973"/>
          </a:xfrm>
        </p:spPr>
        <p:txBody>
          <a:bodyPr>
            <a:normAutofit fontScale="90000"/>
          </a:bodyPr>
          <a:lstStyle/>
          <a:p>
            <a:pPr algn="l">
              <a:spcBef>
                <a:spcPct val="20000"/>
              </a:spcBef>
            </a:pPr>
            <a:r>
              <a:rPr lang="pt-PT" sz="3200" b="1" dirty="0" smtClean="0">
                <a:latin typeface="+mn-lt"/>
                <a:ea typeface="+mn-ea"/>
                <a:cs typeface="+mn-cs"/>
              </a:rPr>
              <a:t>1. Contexto </a:t>
            </a:r>
            <a:r>
              <a:rPr lang="pt-PT" sz="3200" b="1" dirty="0">
                <a:latin typeface="+mn-lt"/>
                <a:ea typeface="+mn-ea"/>
                <a:cs typeface="+mn-cs"/>
              </a:rPr>
              <a:t>da implementação da Agenda 2030 (ODS) em Moçambique 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352" y="1410790"/>
            <a:ext cx="11913162" cy="4572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PT" sz="2400" dirty="0" smtClean="0"/>
              <a:t>Em 2015, após ONU deliberar </a:t>
            </a:r>
            <a:r>
              <a:rPr lang="pt-PT" sz="2400" dirty="0"/>
              <a:t>para o estabelecimento da Agenda </a:t>
            </a:r>
            <a:r>
              <a:rPr lang="pt-PT" sz="2400" dirty="0" smtClean="0"/>
              <a:t>2030 (ODS), Moçambique </a:t>
            </a:r>
            <a:r>
              <a:rPr lang="pt-PT" sz="2400" dirty="0"/>
              <a:t>desencadeou </a:t>
            </a:r>
            <a:r>
              <a:rPr lang="pt-PT" sz="2400" dirty="0" smtClean="0"/>
              <a:t>um conjunto de mecanismos </a:t>
            </a:r>
            <a:r>
              <a:rPr lang="pt-PT" sz="2400" dirty="0"/>
              <a:t>para a implementação da </a:t>
            </a:r>
            <a:r>
              <a:rPr lang="pt-PT" sz="2400" dirty="0" smtClean="0"/>
              <a:t>Agenda, </a:t>
            </a:r>
            <a:r>
              <a:rPr lang="pt-PT" sz="2400" dirty="0"/>
              <a:t>com destaque </a:t>
            </a:r>
            <a:r>
              <a:rPr lang="pt-PT" sz="2400" dirty="0" smtClean="0"/>
              <a:t>para o estabelecimento de um Grupo de Referencia </a:t>
            </a:r>
            <a:r>
              <a:rPr lang="pt-PT" sz="2400" dirty="0"/>
              <a:t>dos </a:t>
            </a:r>
            <a:r>
              <a:rPr lang="pt-PT" sz="2400" dirty="0" smtClean="0"/>
              <a:t>ODS, </a:t>
            </a:r>
            <a:r>
              <a:rPr lang="pt-PT" sz="2400" dirty="0"/>
              <a:t>um fórum de consulta que </a:t>
            </a:r>
            <a:r>
              <a:rPr lang="pt-PT" sz="2400" dirty="0" smtClean="0"/>
              <a:t>reúne </a:t>
            </a:r>
            <a:r>
              <a:rPr lang="pt-PT" sz="2400" dirty="0"/>
              <a:t>Organizações da Sociedade Civil, Sector Privado, </a:t>
            </a:r>
            <a:r>
              <a:rPr lang="pt-PT" sz="2400" dirty="0" smtClean="0"/>
              <a:t>Academia, </a:t>
            </a:r>
            <a:r>
              <a:rPr lang="pt-PT" sz="2400" dirty="0"/>
              <a:t>Parlamentares, Municípios, Parceiros de Desenvolvimento e Agência das </a:t>
            </a:r>
            <a:r>
              <a:rPr lang="pt-PT" sz="2400" dirty="0" smtClean="0"/>
              <a:t>ONU </a:t>
            </a:r>
            <a:r>
              <a:rPr lang="pt-PT" sz="2400" dirty="0"/>
              <a:t>com </a:t>
            </a:r>
            <a:r>
              <a:rPr lang="pt-PT" sz="2400" dirty="0" err="1"/>
              <a:t>objectivo</a:t>
            </a:r>
            <a:r>
              <a:rPr lang="pt-PT" sz="2400" dirty="0"/>
              <a:t> de coordenar a implementação, monitoria e avaliação da Agenda 2030</a:t>
            </a:r>
            <a:r>
              <a:rPr lang="pt-PT" sz="2400" dirty="0" smtClean="0"/>
              <a:t>.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 smtClean="0"/>
              <a:t>Procedeu-se também a:</a:t>
            </a:r>
          </a:p>
          <a:p>
            <a:pPr lvl="1" algn="just"/>
            <a:r>
              <a:rPr lang="pt-PT" sz="2400" dirty="0" smtClean="0"/>
              <a:t>Domesticação </a:t>
            </a:r>
            <a:r>
              <a:rPr lang="pt-PT" sz="2400" dirty="0"/>
              <a:t>e </a:t>
            </a:r>
            <a:r>
              <a:rPr lang="pt-PT" sz="2400" dirty="0" smtClean="0"/>
              <a:t>seu alinhamento </a:t>
            </a:r>
            <a:r>
              <a:rPr lang="pt-PT" sz="2400" dirty="0"/>
              <a:t>com os instrumentos nacionais de </a:t>
            </a:r>
            <a:r>
              <a:rPr lang="pt-PT" sz="2400" dirty="0" smtClean="0"/>
              <a:t>planificação;</a:t>
            </a:r>
          </a:p>
          <a:p>
            <a:pPr lvl="1" algn="just"/>
            <a:r>
              <a:rPr lang="pt-PT" sz="2400" dirty="0" smtClean="0"/>
              <a:t> adopção de um </a:t>
            </a:r>
            <a:r>
              <a:rPr lang="pt-PT" sz="2400" dirty="0"/>
              <a:t>Quadro Nacional de </a:t>
            </a:r>
            <a:r>
              <a:rPr lang="pt-PT" sz="2400" dirty="0" smtClean="0"/>
              <a:t>Indicadores (QNI) e metas especificas para os ODS;</a:t>
            </a:r>
          </a:p>
          <a:p>
            <a:pPr lvl="1" algn="just"/>
            <a:r>
              <a:rPr lang="pt-PT" sz="2400" dirty="0" smtClean="0"/>
              <a:t>Codificação dos ODS no Orçamento do Estado a fim de permitir o rastreamento da despesa pública (alocada e executada) para implementação da Agenda 2030.</a:t>
            </a:r>
          </a:p>
          <a:p>
            <a:pPr marL="0" indent="0" algn="just">
              <a:buNone/>
            </a:pPr>
            <a:endParaRPr lang="pt-PT" sz="2400" dirty="0" smtClean="0"/>
          </a:p>
          <a:p>
            <a:pPr algn="just"/>
            <a:r>
              <a:rPr lang="pt-PT" sz="2400" dirty="0"/>
              <a:t>V</a:t>
            </a:r>
            <a:r>
              <a:rPr lang="pt-PT" sz="2400" dirty="0" smtClean="0"/>
              <a:t>olvidos 3 </a:t>
            </a:r>
            <a:r>
              <a:rPr lang="pt-PT" sz="2400" dirty="0"/>
              <a:t>anos após </a:t>
            </a:r>
            <a:r>
              <a:rPr lang="pt-PT" sz="2400" dirty="0" smtClean="0"/>
              <a:t>a apresentação do primeiro </a:t>
            </a:r>
            <a:r>
              <a:rPr lang="pt-PT" sz="2400" dirty="0"/>
              <a:t>RNV-2020, o país registou avanços significativos embora vários </a:t>
            </a:r>
            <a:r>
              <a:rPr lang="pt-PT" sz="2400" dirty="0" smtClean="0"/>
              <a:t>desafios </a:t>
            </a:r>
            <a:r>
              <a:rPr lang="pt-PT" sz="2400" dirty="0"/>
              <a:t>relacionados a pandemia da Covid-19</a:t>
            </a:r>
            <a:r>
              <a:rPr lang="pt-PT" sz="2400" dirty="0" smtClean="0"/>
              <a:t>, </a:t>
            </a:r>
            <a:r>
              <a:rPr lang="pt-PT" sz="2400" dirty="0"/>
              <a:t>eventos climáticos extremos (ciclones </a:t>
            </a:r>
            <a:r>
              <a:rPr lang="pt-PT" sz="2400" dirty="0" smtClean="0"/>
              <a:t>Keneth e </a:t>
            </a:r>
            <a:r>
              <a:rPr lang="pt-PT" sz="2400" dirty="0" err="1" smtClean="0"/>
              <a:t>Idai</a:t>
            </a:r>
            <a:r>
              <a:rPr lang="pt-PT" sz="2400" dirty="0" smtClean="0"/>
              <a:t>) e  o </a:t>
            </a:r>
            <a:r>
              <a:rPr lang="pt-PT" sz="2400" dirty="0"/>
              <a:t>terrorismo </a:t>
            </a:r>
            <a:r>
              <a:rPr lang="pt-PT" sz="2400" dirty="0" smtClean="0"/>
              <a:t>no Norte do país condicionaram </a:t>
            </a:r>
            <a:r>
              <a:rPr lang="pt-PT" sz="2400" dirty="0"/>
              <a:t>o progresso que se esperava.</a:t>
            </a:r>
            <a:endParaRPr lang="en-US" sz="2400" dirty="0"/>
          </a:p>
          <a:p>
            <a:pPr algn="just"/>
            <a:endParaRPr lang="pt-PT" sz="2800" dirty="0" smtClean="0"/>
          </a:p>
          <a:p>
            <a:pPr algn="just"/>
            <a:endParaRPr lang="pt-PT" sz="2800" dirty="0" smtClean="0"/>
          </a:p>
          <a:p>
            <a:pPr marL="0" indent="0" algn="just">
              <a:buNone/>
            </a:pPr>
            <a:endParaRPr lang="pt-PT" dirty="0" smtClean="0"/>
          </a:p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www.aprm-au.org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ct val="20000"/>
              </a:spcBef>
            </a:pPr>
            <a:r>
              <a:rPr lang="pt-PT" sz="3200" b="1" dirty="0">
                <a:latin typeface="+mn-lt"/>
                <a:ea typeface="+mn-ea"/>
                <a:cs typeface="+mn-cs"/>
              </a:rPr>
              <a:t>2</a:t>
            </a:r>
            <a:r>
              <a:rPr lang="pt-PT" sz="3200" b="1" dirty="0" smtClean="0">
                <a:latin typeface="+mn-lt"/>
                <a:ea typeface="+mn-ea"/>
                <a:cs typeface="+mn-cs"/>
              </a:rPr>
              <a:t>. Fortalecimento </a:t>
            </a:r>
            <a:r>
              <a:rPr lang="pt-PT" sz="3200" b="1" dirty="0">
                <a:latin typeface="+mn-lt"/>
                <a:ea typeface="+mn-ea"/>
                <a:cs typeface="+mn-cs"/>
              </a:rPr>
              <a:t>Institucional</a:t>
            </a:r>
            <a:r>
              <a:rPr lang="pt-PT" sz="3200" dirty="0"/>
              <a:t/>
            </a:r>
            <a:br>
              <a:rPr lang="pt-PT" sz="3200" dirty="0"/>
            </a:b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911" y="993422"/>
            <a:ext cx="11390489" cy="513274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t-PT" sz="4200" dirty="0" smtClean="0"/>
              <a:t> </a:t>
            </a:r>
            <a:r>
              <a:rPr lang="pt-PT" sz="4200" dirty="0"/>
              <a:t>C</a:t>
            </a:r>
            <a:r>
              <a:rPr lang="pt-PT" sz="4200" dirty="0" smtClean="0"/>
              <a:t>iente </a:t>
            </a:r>
            <a:r>
              <a:rPr lang="pt-PT" sz="4200" dirty="0"/>
              <a:t>da necessidade </a:t>
            </a:r>
            <a:r>
              <a:rPr lang="pt-PT" sz="4200" dirty="0" smtClean="0"/>
              <a:t>de aprimorar-se as </a:t>
            </a:r>
            <a:r>
              <a:rPr lang="pt-PT" sz="4200" dirty="0"/>
              <a:t>capacidades das instituições de controlo interno e externo na monitoria do processo de planificação e gestão de finanças públicas, </a:t>
            </a:r>
            <a:r>
              <a:rPr lang="pt-PT" sz="4200" dirty="0" smtClean="0"/>
              <a:t>visando melhorar a </a:t>
            </a:r>
            <a:r>
              <a:rPr lang="pt-PT" sz="4200" dirty="0"/>
              <a:t>eficiência e eficácia na implementação de políticas pública e </a:t>
            </a:r>
            <a:r>
              <a:rPr lang="pt-PT" sz="4200" dirty="0" smtClean="0"/>
              <a:t>consequentemente </a:t>
            </a:r>
            <a:r>
              <a:rPr lang="pt-PT" sz="4200" dirty="0"/>
              <a:t>dos ODS, </a:t>
            </a:r>
            <a:r>
              <a:rPr lang="pt-PT" sz="4200" dirty="0" smtClean="0"/>
              <a:t>foi concebido  </a:t>
            </a:r>
            <a:r>
              <a:rPr lang="pt-PT" sz="4200" dirty="0"/>
              <a:t>o </a:t>
            </a:r>
            <a:r>
              <a:rPr lang="pt-PT" sz="4200" dirty="0" smtClean="0"/>
              <a:t>QNI dos ODS com forte envolvimento do Instituto Nacional de Estatística (INE);</a:t>
            </a:r>
          </a:p>
          <a:p>
            <a:pPr marL="0" indent="0" algn="just">
              <a:buNone/>
            </a:pPr>
            <a:endParaRPr lang="pt-PT" sz="4200" dirty="0"/>
          </a:p>
          <a:p>
            <a:pPr algn="just"/>
            <a:r>
              <a:rPr lang="pt-PT" sz="4200" dirty="0" smtClean="0"/>
              <a:t>Assim, os diferentes níveis do governo, incluindo entidades descentralizadas,  dispõem de uma ferramenta de apoio para integrar os ODS nos seus  instrumentos  de gestão (planos e orçamentos) representando ganhos importantes em termos de eficiência na implementação e reporte da Agenda 2030; </a:t>
            </a:r>
          </a:p>
          <a:p>
            <a:pPr algn="just"/>
            <a:endParaRPr lang="pt-PT" sz="4200" dirty="0"/>
          </a:p>
          <a:p>
            <a:pPr algn="just"/>
            <a:r>
              <a:rPr lang="pt-PT" sz="4200" dirty="0" smtClean="0"/>
              <a:t>Outrossim,  foi desenvolvido um Módulo de Planificação e Orçamentação (MPO) convista a rastrear a despesa pública dedicada aos ODS através de uma funcionalidade de  monitoria e avaliação hospedada no MPO. Por exemplo, no </a:t>
            </a:r>
            <a:r>
              <a:rPr lang="pt-PT" sz="4200" dirty="0"/>
              <a:t>processo de elaboração do PESOE 2023, participaram os sectores centrais e provinciais, através da carga dos indicadores dos ODS no Módulo de Planificação e Orçamento (MPO), alinhamento com as funções sectoriais e codificação dos 17 </a:t>
            </a:r>
            <a:r>
              <a:rPr lang="pt-PT" sz="4200" dirty="0" err="1"/>
              <a:t>objectivos</a:t>
            </a:r>
            <a:r>
              <a:rPr lang="pt-PT" sz="4200" dirty="0"/>
              <a:t> do QNI. </a:t>
            </a:r>
            <a:endParaRPr lang="pt-PT" sz="4200" dirty="0" smtClean="0"/>
          </a:p>
          <a:p>
            <a:pPr marL="0" indent="0" algn="just">
              <a:buNone/>
            </a:pPr>
            <a:endParaRPr lang="pt-PT" sz="4200" dirty="0" smtClean="0"/>
          </a:p>
          <a:p>
            <a:pPr algn="just"/>
            <a:r>
              <a:rPr lang="pt-PT" sz="4200" dirty="0"/>
              <a:t>Vale notar também </a:t>
            </a:r>
            <a:r>
              <a:rPr lang="pt-PT" sz="4200" dirty="0" smtClean="0"/>
              <a:t>que </a:t>
            </a:r>
            <a:r>
              <a:rPr lang="pt-PT" sz="4200" dirty="0"/>
              <a:t>pela primeira vez, estão visíveis no e-SISTAFE as alocações financeiras para cada um dos 17 ODS, correspondentes a um valor total de 400.932,5 milhões de MT, representando 84,9% da despesa total</a:t>
            </a:r>
          </a:p>
          <a:p>
            <a:pPr algn="just"/>
            <a:endParaRPr lang="pt-PT" sz="3600" dirty="0" smtClean="0"/>
          </a:p>
          <a:p>
            <a:pPr marL="0" indent="0" algn="just">
              <a:buNone/>
            </a:pPr>
            <a:endParaRPr lang="pt-PT" sz="3600" dirty="0" smtClean="0"/>
          </a:p>
          <a:p>
            <a:pPr algn="just"/>
            <a:endParaRPr lang="pt-PT" sz="3600" dirty="0" smtClean="0"/>
          </a:p>
          <a:p>
            <a:pPr algn="just"/>
            <a:endParaRPr lang="pt-PT" sz="3600" dirty="0" smtClean="0"/>
          </a:p>
          <a:p>
            <a:pPr algn="just"/>
            <a:endParaRPr lang="en-US" sz="3600" dirty="0"/>
          </a:p>
          <a:p>
            <a:pPr algn="just"/>
            <a:endParaRPr lang="pt-PT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www.aprm-au.org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378"/>
            <a:ext cx="10972800" cy="1090260"/>
          </a:xfrm>
        </p:spPr>
        <p:txBody>
          <a:bodyPr>
            <a:normAutofit fontScale="90000"/>
          </a:bodyPr>
          <a:lstStyle/>
          <a:p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2000" dirty="0"/>
              <a:t/>
            </a:r>
            <a:br>
              <a:rPr lang="pt-PT" sz="2000" dirty="0"/>
            </a:br>
            <a:r>
              <a:rPr lang="pt-PT" sz="2000" b="1" dirty="0" smtClean="0"/>
              <a:t>Financiamento </a:t>
            </a:r>
            <a:r>
              <a:rPr lang="pt-PT" sz="2000" b="1" dirty="0"/>
              <a:t>dos ODS através do OE</a:t>
            </a:r>
            <a:endParaRPr lang="en-US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267" y="1557868"/>
            <a:ext cx="6400800" cy="4568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288F-C395-4B83-86A6-8CAC5AD50C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87956"/>
          </a:xfrm>
        </p:spPr>
        <p:txBody>
          <a:bodyPr>
            <a:normAutofit fontScale="90000"/>
          </a:bodyPr>
          <a:lstStyle/>
          <a:p>
            <a:pPr algn="l">
              <a:spcBef>
                <a:spcPct val="20000"/>
              </a:spcBef>
            </a:pPr>
            <a:r>
              <a:rPr lang="pt-PT" sz="3200" b="1" dirty="0">
                <a:latin typeface="+mn-lt"/>
                <a:ea typeface="+mn-ea"/>
                <a:cs typeface="+mn-cs"/>
              </a:rPr>
              <a:t>2</a:t>
            </a:r>
            <a:r>
              <a:rPr lang="pt-PT" sz="3200" b="1" dirty="0" smtClean="0">
                <a:latin typeface="+mn-lt"/>
                <a:ea typeface="+mn-ea"/>
                <a:cs typeface="+mn-cs"/>
              </a:rPr>
              <a:t>. Fortalecimento Institucional (</a:t>
            </a:r>
            <a:r>
              <a:rPr lang="pt-PT" sz="3200" b="1" dirty="0" err="1" smtClean="0">
                <a:latin typeface="+mn-lt"/>
                <a:ea typeface="+mn-ea"/>
                <a:cs typeface="+mn-cs"/>
              </a:rPr>
              <a:t>Cont</a:t>
            </a:r>
            <a:r>
              <a:rPr lang="pt-PT" sz="3200" b="1" dirty="0" smtClean="0">
                <a:latin typeface="+mn-lt"/>
                <a:ea typeface="+mn-ea"/>
                <a:cs typeface="+mn-cs"/>
              </a:rPr>
              <a:t>.)</a:t>
            </a:r>
            <a:r>
              <a:rPr lang="pt-PT" sz="3200" dirty="0"/>
              <a:t/>
            </a:r>
            <a:br>
              <a:rPr lang="pt-PT" sz="3200" dirty="0"/>
            </a:b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446" y="1058091"/>
            <a:ext cx="11652068" cy="50680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PT" dirty="0" smtClean="0"/>
              <a:t> </a:t>
            </a:r>
            <a:r>
              <a:rPr lang="pt-PT" sz="2600" dirty="0" smtClean="0"/>
              <a:t>As Tecnologias </a:t>
            </a:r>
            <a:r>
              <a:rPr lang="pt-PT" sz="2600" dirty="0"/>
              <a:t>de Informação e Comunicação desempenham um papel fundamental na implementação da agenda 2030 e tem como </a:t>
            </a:r>
            <a:r>
              <a:rPr lang="pt-PT" sz="2600" dirty="0" err="1"/>
              <a:t>objectivo</a:t>
            </a:r>
            <a:r>
              <a:rPr lang="pt-PT" sz="2600" dirty="0"/>
              <a:t> facilitar o acesso à informação no âmbito da implementação dos </a:t>
            </a:r>
            <a:r>
              <a:rPr lang="pt-PT" sz="2600" dirty="0" smtClean="0"/>
              <a:t>ODS. </a:t>
            </a:r>
            <a:r>
              <a:rPr lang="pt-PT" sz="2600" dirty="0"/>
              <a:t>Estas desenvolvem soluções inovadoras para contribuir para o </a:t>
            </a:r>
            <a:r>
              <a:rPr lang="pt-PT" sz="2600" dirty="0" smtClean="0"/>
              <a:t>alcance </a:t>
            </a:r>
            <a:r>
              <a:rPr lang="pt-PT" sz="2600" dirty="0"/>
              <a:t>das metas definidas na Agenda 2030</a:t>
            </a:r>
            <a:r>
              <a:rPr lang="pt-PT" sz="2600" dirty="0" smtClean="0"/>
              <a:t>.</a:t>
            </a:r>
          </a:p>
          <a:p>
            <a:pPr marL="0" indent="0" algn="just">
              <a:buNone/>
            </a:pPr>
            <a:endParaRPr lang="en-US" sz="2600" dirty="0"/>
          </a:p>
          <a:p>
            <a:pPr algn="just"/>
            <a:r>
              <a:rPr lang="pt-PT" sz="2600" dirty="0" smtClean="0"/>
              <a:t>Nestes termos, </a:t>
            </a:r>
            <a:r>
              <a:rPr lang="pt-PT" sz="2600" dirty="0" err="1"/>
              <a:t>p</a:t>
            </a:r>
            <a:r>
              <a:rPr lang="pt-PT" sz="2600" dirty="0" err="1" smtClean="0"/>
              <a:t>erspectiva-se</a:t>
            </a:r>
            <a:r>
              <a:rPr lang="pt-PT" sz="2600" dirty="0" smtClean="0"/>
              <a:t> </a:t>
            </a:r>
            <a:r>
              <a:rPr lang="pt-PT" sz="2600" dirty="0"/>
              <a:t>para até finais de 2023, a </a:t>
            </a:r>
            <a:r>
              <a:rPr lang="pt-PT" sz="2600" dirty="0" err="1"/>
              <a:t>concepção</a:t>
            </a:r>
            <a:r>
              <a:rPr lang="pt-PT" sz="2600" dirty="0"/>
              <a:t> e funcionamento do portal Web dos ODS, o qual vai permitir divulgar todos os acontecimentos e a disponibilização de vários documentos que mostram o estágio de implementação dos ODS a todos os níveis</a:t>
            </a:r>
            <a:r>
              <a:rPr lang="pt-PT" sz="2600" dirty="0" smtClean="0"/>
              <a:t>.</a:t>
            </a:r>
          </a:p>
          <a:p>
            <a:pPr marL="0" indent="0" algn="just">
              <a:buNone/>
            </a:pPr>
            <a:endParaRPr lang="en-US" sz="2600" dirty="0"/>
          </a:p>
          <a:p>
            <a:pPr algn="just"/>
            <a:r>
              <a:rPr lang="pt-PT" sz="2600" dirty="0"/>
              <a:t>O portal terá a </a:t>
            </a:r>
            <a:r>
              <a:rPr lang="pt-PT" sz="2600" dirty="0" smtClean="0"/>
              <a:t>componente de </a:t>
            </a:r>
            <a:r>
              <a:rPr lang="pt-PT" sz="2600" dirty="0"/>
              <a:t>mídia (</a:t>
            </a:r>
            <a:r>
              <a:rPr lang="pt-PT" sz="2600" dirty="0" err="1"/>
              <a:t>video</a:t>
            </a:r>
            <a:r>
              <a:rPr lang="pt-PT" sz="2600" dirty="0"/>
              <a:t>-live) para a visualização e divulgação das realizações </a:t>
            </a:r>
            <a:r>
              <a:rPr lang="pt-PT" sz="2600" dirty="0" smtClean="0"/>
              <a:t>em </a:t>
            </a:r>
            <a:r>
              <a:rPr lang="pt-PT" sz="2600" dirty="0"/>
              <a:t>tempo real</a:t>
            </a:r>
            <a:r>
              <a:rPr lang="pt-PT" sz="2600" dirty="0" smtClean="0"/>
              <a:t>. O </a:t>
            </a:r>
            <a:r>
              <a:rPr lang="pt-PT" sz="2600" dirty="0"/>
              <a:t>mesmo estará em conexão com os dados estatísticos sobre os ODS produzidos pelo INE e </a:t>
            </a:r>
            <a:r>
              <a:rPr lang="pt-PT" sz="2600" dirty="0" smtClean="0"/>
              <a:t>disponíveis </a:t>
            </a:r>
            <a:r>
              <a:rPr lang="pt-PT" sz="2600" dirty="0"/>
              <a:t>no Portal do INE.</a:t>
            </a:r>
            <a:endParaRPr lang="en-US" sz="2600" dirty="0"/>
          </a:p>
          <a:p>
            <a:pPr algn="just"/>
            <a:endParaRPr lang="pt-PT" sz="2600" dirty="0" smtClean="0"/>
          </a:p>
          <a:p>
            <a:pPr marL="0" indent="0" algn="just">
              <a:buNone/>
            </a:pPr>
            <a:endParaRPr lang="pt-PT" sz="3600" dirty="0" smtClean="0"/>
          </a:p>
          <a:p>
            <a:pPr algn="just"/>
            <a:endParaRPr lang="pt-PT" sz="3600" dirty="0" smtClean="0"/>
          </a:p>
          <a:p>
            <a:pPr algn="just"/>
            <a:endParaRPr lang="pt-PT" sz="3600" dirty="0" smtClean="0"/>
          </a:p>
          <a:p>
            <a:pPr algn="just"/>
            <a:endParaRPr lang="en-US" sz="3600" dirty="0"/>
          </a:p>
          <a:p>
            <a:pPr algn="just"/>
            <a:endParaRPr lang="pt-PT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www.aprm-au.org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26571"/>
            <a:ext cx="10972800" cy="1031966"/>
          </a:xfrm>
        </p:spPr>
        <p:txBody>
          <a:bodyPr>
            <a:normAutofit fontScale="90000"/>
          </a:bodyPr>
          <a:lstStyle/>
          <a:p>
            <a:pPr algn="l">
              <a:spcBef>
                <a:spcPct val="20000"/>
              </a:spcBef>
            </a:pPr>
            <a:r>
              <a:rPr lang="pt-PT" sz="3200" b="1" dirty="0" smtClean="0">
                <a:latin typeface="+mn-lt"/>
                <a:ea typeface="+mn-ea"/>
                <a:cs typeface="+mn-cs"/>
              </a:rPr>
              <a:t>3. </a:t>
            </a:r>
            <a:r>
              <a:rPr lang="pt-PT" sz="3200" b="1" dirty="0" smtClean="0"/>
              <a:t>Sobre </a:t>
            </a:r>
            <a:r>
              <a:rPr lang="pt-PT" sz="3200" b="1" dirty="0"/>
              <a:t>o Papel da UA (MARP) e Agências das NU na assistência para identificação de </a:t>
            </a:r>
            <a:r>
              <a:rPr lang="pt-PT" sz="3200" b="1" dirty="0" smtClean="0"/>
              <a:t>lacunas em termos capacidades</a:t>
            </a:r>
            <a:r>
              <a:rPr lang="pt-PT" sz="3200" b="1" dirty="0"/>
              <a:t/>
            </a:r>
            <a:br>
              <a:rPr lang="pt-PT" sz="3200" b="1" dirty="0"/>
            </a:b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358537"/>
            <a:ext cx="10972800" cy="476762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PT" sz="2400" dirty="0" smtClean="0"/>
              <a:t> A </a:t>
            </a:r>
            <a:r>
              <a:rPr lang="pt-PT" sz="2400" dirty="0"/>
              <a:t>XXVII Assembleia de Chefes de Estado e de Governo da UA alargou o mandato do </a:t>
            </a:r>
            <a:r>
              <a:rPr lang="pt-PT" sz="2400" dirty="0" smtClean="0"/>
              <a:t>MARP. A referida Assembleia conferiu ao </a:t>
            </a:r>
            <a:r>
              <a:rPr lang="pt-PT" sz="2400" dirty="0"/>
              <a:t>MARP, o mandato de incluir no seu portefólio a </a:t>
            </a:r>
            <a:r>
              <a:rPr lang="pt-PT" sz="2400" dirty="0" smtClean="0"/>
              <a:t>monitoria e assistência </a:t>
            </a:r>
            <a:r>
              <a:rPr lang="pt-PT" sz="2400" dirty="0"/>
              <a:t>n</a:t>
            </a:r>
            <a:r>
              <a:rPr lang="pt-PT" sz="2400" dirty="0" smtClean="0"/>
              <a:t>a </a:t>
            </a:r>
            <a:r>
              <a:rPr lang="pt-PT" sz="2400" dirty="0"/>
              <a:t>implementação da Agenda 2063 </a:t>
            </a:r>
            <a:r>
              <a:rPr lang="pt-PT" sz="2400" dirty="0" smtClean="0"/>
              <a:t>da UA e da Agenda 2030 das NU </a:t>
            </a:r>
            <a:r>
              <a:rPr lang="pt-BR" sz="2400" dirty="0" smtClean="0"/>
              <a:t>(Assembly/AU/Dec.631 </a:t>
            </a:r>
            <a:r>
              <a:rPr lang="pt-BR" sz="2400" dirty="0"/>
              <a:t>(XXVIII</a:t>
            </a:r>
            <a:r>
              <a:rPr lang="pt-BR" sz="2400" dirty="0" smtClean="0"/>
              <a:t>).</a:t>
            </a:r>
          </a:p>
          <a:p>
            <a:pPr marL="0" indent="0" algn="just">
              <a:buNone/>
            </a:pPr>
            <a:r>
              <a:rPr lang="pt-BR" sz="2400" dirty="0" smtClean="0"/>
              <a:t> </a:t>
            </a:r>
          </a:p>
          <a:p>
            <a:pPr algn="just"/>
            <a:r>
              <a:rPr lang="pt-BR" sz="2400" dirty="0" smtClean="0"/>
              <a:t>Perante este quadro, Mocambique solicitou  e esta neste momento a beneficiar da assaistencia do Secretariado Continental do MARP de uma avaliacao pontual e direccionada (Targeted Review), ferramenta desenvolvida pelo Secretariado, convista a identificar desafios e lacunas do país  na resposta a choques e desastres naturais de vária ordem.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O país tem estado também a beneficiar de assistência técnica e financeira, integrada nesta temática da implementação da agenda 2030 e do Sistema de Planificação e Orcamentação, Monitoria  e Avaliação, por parte de Agências das NU, por exemplo a UNICEF, PNUD, UN-Women, bem como do DfID e GIZ.  Destaque vai para o domínio das estatísticas.</a:t>
            </a:r>
            <a:r>
              <a:rPr lang="pt-PT" sz="2400" dirty="0"/>
              <a:t> </a:t>
            </a:r>
            <a:r>
              <a:rPr lang="pt-PT" sz="2400" dirty="0" smtClean="0"/>
              <a:t>(disponibilidade </a:t>
            </a:r>
            <a:r>
              <a:rPr lang="pt-PT" sz="2400" dirty="0"/>
              <a:t>atempada e sistemática de </a:t>
            </a:r>
            <a:r>
              <a:rPr lang="pt-PT" sz="2400" dirty="0" smtClean="0"/>
              <a:t>dados)</a:t>
            </a:r>
            <a:endParaRPr lang="en-US" sz="2400" dirty="0"/>
          </a:p>
          <a:p>
            <a:pPr marL="0" indent="0" algn="just">
              <a:buNone/>
            </a:pPr>
            <a:r>
              <a:rPr lang="pt-BR" sz="2400" dirty="0" smtClean="0"/>
              <a:t>  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PT" sz="2400" dirty="0" smtClean="0"/>
          </a:p>
          <a:p>
            <a:pPr algn="just"/>
            <a:endParaRPr lang="pt-PT" sz="3600" dirty="0" smtClean="0"/>
          </a:p>
          <a:p>
            <a:pPr algn="just"/>
            <a:endParaRPr lang="pt-PT" sz="3600" dirty="0" smtClean="0"/>
          </a:p>
          <a:p>
            <a:pPr algn="just"/>
            <a:endParaRPr lang="en-US" sz="3600" dirty="0"/>
          </a:p>
          <a:p>
            <a:pPr algn="just"/>
            <a:endParaRPr lang="pt-PT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www.aprm-au.org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26571"/>
            <a:ext cx="10972800" cy="1031966"/>
          </a:xfrm>
        </p:spPr>
        <p:txBody>
          <a:bodyPr>
            <a:normAutofit fontScale="90000"/>
          </a:bodyPr>
          <a:lstStyle/>
          <a:p>
            <a:pPr algn="l">
              <a:spcBef>
                <a:spcPct val="20000"/>
              </a:spcBef>
            </a:pPr>
            <a:r>
              <a:rPr lang="pt-PT" sz="3200" b="1" dirty="0" smtClean="0">
                <a:latin typeface="+mn-lt"/>
                <a:ea typeface="+mn-ea"/>
                <a:cs typeface="+mn-cs"/>
              </a:rPr>
              <a:t/>
            </a:r>
            <a:br>
              <a:rPr lang="pt-PT" sz="3200" b="1" dirty="0" smtClean="0">
                <a:latin typeface="+mn-lt"/>
                <a:ea typeface="+mn-ea"/>
                <a:cs typeface="+mn-cs"/>
              </a:rPr>
            </a:br>
            <a:r>
              <a:rPr lang="pt-PT" sz="3200" b="1" dirty="0" smtClean="0">
                <a:latin typeface="+mn-lt"/>
                <a:ea typeface="+mn-ea"/>
                <a:cs typeface="+mn-cs"/>
              </a:rPr>
              <a:t>4. </a:t>
            </a:r>
            <a:r>
              <a:rPr lang="pt-PT" sz="3200" b="1" dirty="0" smtClean="0"/>
              <a:t>Sinergias </a:t>
            </a:r>
            <a:r>
              <a:rPr lang="pt-PT" sz="3200" b="1" dirty="0"/>
              <a:t>e </a:t>
            </a:r>
            <a:r>
              <a:rPr lang="pt-PT" sz="3200" b="1" dirty="0" err="1"/>
              <a:t>inclusividade</a:t>
            </a:r>
            <a:r>
              <a:rPr lang="pt-PT" sz="3200" b="1" dirty="0"/>
              <a:t> de diferentes actores.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pt-PT" sz="3200" b="1" dirty="0"/>
              <a:t/>
            </a:r>
            <a:br>
              <a:rPr lang="pt-PT" sz="3200" b="1" dirty="0"/>
            </a:b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358537"/>
            <a:ext cx="10972800" cy="476762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PT" sz="2400" dirty="0" smtClean="0"/>
              <a:t> É </a:t>
            </a:r>
            <a:r>
              <a:rPr lang="pt-PT" sz="2400" dirty="0"/>
              <a:t>entendimento nacional que, diferentemente dos </a:t>
            </a:r>
            <a:r>
              <a:rPr lang="pt-PT" sz="2400" dirty="0" err="1"/>
              <a:t>Objectivos</a:t>
            </a:r>
            <a:r>
              <a:rPr lang="pt-PT" sz="2400" dirty="0"/>
              <a:t> de Desenvolvimento do Milénio, cuja implementação era da exclusiva responsabilidade </a:t>
            </a:r>
            <a:r>
              <a:rPr lang="pt-PT" sz="2400" dirty="0" smtClean="0"/>
              <a:t>do governo, </a:t>
            </a:r>
            <a:r>
              <a:rPr lang="pt-PT" sz="2400" dirty="0"/>
              <a:t>a Agenda 2030 é da responsabilidade de todos actores de desenvolvimento nacional, daí </a:t>
            </a:r>
            <a:r>
              <a:rPr lang="pt-PT" sz="2400" dirty="0" smtClean="0"/>
              <a:t>que se assiste no país a conjugação de sinergias e esforços de todos actores.</a:t>
            </a:r>
          </a:p>
          <a:p>
            <a:pPr marL="0" indent="0" algn="just">
              <a:buNone/>
            </a:pPr>
            <a:r>
              <a:rPr lang="pt-PT" sz="2400" dirty="0" smtClean="0"/>
              <a:t> </a:t>
            </a:r>
          </a:p>
          <a:p>
            <a:pPr algn="just"/>
            <a:r>
              <a:rPr lang="pt-PT" sz="2400" dirty="0"/>
              <a:t>O principio de “</a:t>
            </a:r>
            <a:r>
              <a:rPr lang="pt-PT" sz="2400" i="1" dirty="0"/>
              <a:t>não deixar ninguém para trás”</a:t>
            </a:r>
            <a:r>
              <a:rPr lang="pt-PT" sz="2400" dirty="0"/>
              <a:t> </a:t>
            </a:r>
            <a:r>
              <a:rPr lang="pt-PT" sz="2400" dirty="0" smtClean="0"/>
              <a:t>assegura, neste contexto, </a:t>
            </a:r>
            <a:r>
              <a:rPr lang="pt-PT" sz="2400" dirty="0"/>
              <a:t>a inclusão de todos, com especial foco para os mais vulneráveis, foi nestes termos que em 2017, foi constituído o Grupo Nacional de Referência dos ODS (GNR</a:t>
            </a:r>
            <a:r>
              <a:rPr lang="pt-PT" sz="2400" dirty="0" smtClean="0"/>
              <a:t>). </a:t>
            </a:r>
            <a:r>
              <a:rPr lang="pt-PT" sz="2400" dirty="0"/>
              <a:t>com </a:t>
            </a:r>
            <a:r>
              <a:rPr lang="pt-PT" sz="2400" dirty="0" err="1"/>
              <a:t>objectivo</a:t>
            </a:r>
            <a:r>
              <a:rPr lang="pt-PT" sz="2400" dirty="0"/>
              <a:t> de coordenar a </a:t>
            </a:r>
            <a:r>
              <a:rPr lang="pt-PT" sz="2400" dirty="0" smtClean="0"/>
              <a:t>implementação </a:t>
            </a:r>
            <a:r>
              <a:rPr lang="pt-PT" sz="2400" dirty="0"/>
              <a:t>da Agenda 2030.</a:t>
            </a:r>
            <a:endParaRPr lang="en-US" sz="2400" dirty="0"/>
          </a:p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Os parcerias </a:t>
            </a:r>
            <a:r>
              <a:rPr lang="pt-PT" sz="2400" dirty="0"/>
              <a:t>assumem uma dimensão estratégica para o país no </a:t>
            </a:r>
            <a:r>
              <a:rPr lang="pt-PT" sz="2400" dirty="0" smtClean="0"/>
              <a:t>alcance </a:t>
            </a:r>
            <a:r>
              <a:rPr lang="pt-PT" sz="2400" dirty="0"/>
              <a:t>das metas dos ODS, pois são actores </a:t>
            </a:r>
            <a:r>
              <a:rPr lang="pt-PT" sz="2400" dirty="0" err="1"/>
              <a:t>activos</a:t>
            </a:r>
            <a:r>
              <a:rPr lang="pt-PT" sz="2400" dirty="0"/>
              <a:t> desde a </a:t>
            </a:r>
            <a:r>
              <a:rPr lang="pt-PT" sz="2400" dirty="0" err="1"/>
              <a:t>concepção</a:t>
            </a:r>
            <a:r>
              <a:rPr lang="pt-PT" sz="2400" dirty="0"/>
              <a:t> da Agenda 2030 até a sua implementação, através da colaboração com o Governo na busca de </a:t>
            </a:r>
            <a:r>
              <a:rPr lang="pt-PT" sz="2400" dirty="0" err="1"/>
              <a:t>acções</a:t>
            </a:r>
            <a:r>
              <a:rPr lang="pt-PT" sz="2400" dirty="0"/>
              <a:t> estratégicas para o desenvolvimento sustentável, advocacia, mobilização de recursos, disseminação e sensibilização. </a:t>
            </a:r>
            <a:endParaRPr lang="pt-PT" sz="2400" dirty="0" smtClean="0"/>
          </a:p>
          <a:p>
            <a:pPr algn="just"/>
            <a:endParaRPr lang="pt-PT" sz="2400" dirty="0"/>
          </a:p>
          <a:p>
            <a:pPr algn="just"/>
            <a:endParaRPr lang="pt-PT" sz="2400" dirty="0" smtClean="0"/>
          </a:p>
          <a:p>
            <a:pPr algn="just"/>
            <a:endParaRPr lang="pt-PT" sz="2400" dirty="0" smtClean="0"/>
          </a:p>
          <a:p>
            <a:pPr algn="just"/>
            <a:endParaRPr lang="pt-PT" sz="2400" dirty="0" smtClean="0"/>
          </a:p>
          <a:p>
            <a:pPr algn="just"/>
            <a:endParaRPr lang="en-US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PT" sz="2400" dirty="0" smtClean="0"/>
          </a:p>
          <a:p>
            <a:pPr algn="just"/>
            <a:endParaRPr lang="pt-PT" sz="3600" dirty="0" smtClean="0"/>
          </a:p>
          <a:p>
            <a:pPr algn="just"/>
            <a:endParaRPr lang="pt-PT" sz="3600" dirty="0" smtClean="0"/>
          </a:p>
          <a:p>
            <a:pPr algn="just"/>
            <a:endParaRPr lang="en-US" sz="3600" dirty="0"/>
          </a:p>
          <a:p>
            <a:pPr algn="just"/>
            <a:endParaRPr lang="pt-PT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www.aprm-au.org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2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1276</Words>
  <Application>Microsoft Office PowerPoint</Application>
  <PresentationFormat>Widescreen</PresentationFormat>
  <Paragraphs>119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PowerPoint Presentation</vt:lpstr>
      <vt:lpstr>PowerPoint Presentation</vt:lpstr>
      <vt:lpstr>Estrutura da Apresentação</vt:lpstr>
      <vt:lpstr>1. Contexto da implementação da Agenda 2030 (ODS) em Moçambique </vt:lpstr>
      <vt:lpstr>2. Fortalecimento Institucional </vt:lpstr>
      <vt:lpstr>   Financiamento dos ODS através do OE</vt:lpstr>
      <vt:lpstr>2. Fortalecimento Institucional (Cont.) </vt:lpstr>
      <vt:lpstr>3. Sobre o Papel da UA (MARP) e Agências das NU na assistência para identificação de lacunas em termos capacidades </vt:lpstr>
      <vt:lpstr> 4. Sinergias e inclusividade de diferentes actores.  </vt:lpstr>
      <vt:lpstr> 5. Desafios e Prespectivas.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Tawfik Hamouda</dc:creator>
  <cp:lastModifiedBy>User</cp:lastModifiedBy>
  <cp:revision>41</cp:revision>
  <dcterms:created xsi:type="dcterms:W3CDTF">2023-03-01T17:40:52Z</dcterms:created>
  <dcterms:modified xsi:type="dcterms:W3CDTF">2023-10-27T09:25:31Z</dcterms:modified>
</cp:coreProperties>
</file>