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88" r:id="rId1"/>
    <p:sldMasterId id="2147483701" r:id="rId2"/>
  </p:sldMasterIdLst>
  <p:notesMasterIdLst>
    <p:notesMasterId r:id="rId19"/>
  </p:notesMasterIdLst>
  <p:sldIdLst>
    <p:sldId id="281" r:id="rId3"/>
    <p:sldId id="262" r:id="rId4"/>
    <p:sldId id="283" r:id="rId5"/>
    <p:sldId id="288" r:id="rId6"/>
    <p:sldId id="289" r:id="rId7"/>
    <p:sldId id="286" r:id="rId8"/>
    <p:sldId id="287" r:id="rId9"/>
    <p:sldId id="290" r:id="rId10"/>
    <p:sldId id="291" r:id="rId11"/>
    <p:sldId id="293" r:id="rId12"/>
    <p:sldId id="295" r:id="rId13"/>
    <p:sldId id="297" r:id="rId14"/>
    <p:sldId id="298" r:id="rId15"/>
    <p:sldId id="304" r:id="rId16"/>
    <p:sldId id="301" r:id="rId17"/>
    <p:sldId id="30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1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4E95CB-FA8E-4BF4-BB46-6CA81FEC9CCC}" type="doc">
      <dgm:prSet loTypeId="urn:microsoft.com/office/officeart/2005/8/layout/cycle8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FA3C50-CA0D-49EC-B74C-4CA074CF8794}">
      <dgm:prSet phldrT="[Text]" custT="1"/>
      <dgm:spPr/>
      <dgm:t>
        <a:bodyPr/>
        <a:lstStyle/>
        <a:p>
          <a:r>
            <a:rPr lang="en-US" sz="1600" b="1" i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Corruption tops the list of major challenges facing the country at 49.4%, followed by unemployment (36.8%) and poverty/famine (27.2%).</a:t>
          </a:r>
        </a:p>
      </dgm:t>
    </dgm:pt>
    <dgm:pt modelId="{BB3B2890-5BCF-4CCB-A030-0E4154D65484}" type="parTrans" cxnId="{E6AEBF7B-5DDE-4EAD-90C0-EC90F510A3E9}">
      <dgm:prSet/>
      <dgm:spPr/>
      <dgm:t>
        <a:bodyPr/>
        <a:lstStyle/>
        <a:p>
          <a:endParaRPr lang="en-US"/>
        </a:p>
      </dgm:t>
    </dgm:pt>
    <dgm:pt modelId="{81C8DD74-8D73-4EB3-AE49-CA0785EC6F2D}" type="sibTrans" cxnId="{E6AEBF7B-5DDE-4EAD-90C0-EC90F510A3E9}">
      <dgm:prSet/>
      <dgm:spPr/>
      <dgm:t>
        <a:bodyPr/>
        <a:lstStyle/>
        <a:p>
          <a:endParaRPr lang="en-US"/>
        </a:p>
      </dgm:t>
    </dgm:pt>
    <dgm:pt modelId="{144D02CA-A311-456F-A10B-A474E81B2FB7}" type="pres">
      <dgm:prSet presAssocID="{8D4E95CB-FA8E-4BF4-BB46-6CA81FEC9CC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3FA847-A624-4EED-A426-73B0FB5A9A98}" type="pres">
      <dgm:prSet presAssocID="{8D4E95CB-FA8E-4BF4-BB46-6CA81FEC9CCC}" presName="wedge1" presStyleLbl="node1" presStyleIdx="0" presStyleCnt="1"/>
      <dgm:spPr/>
      <dgm:t>
        <a:bodyPr/>
        <a:lstStyle/>
        <a:p>
          <a:endParaRPr lang="en-US"/>
        </a:p>
      </dgm:t>
    </dgm:pt>
    <dgm:pt modelId="{B13166B8-DD7D-4E03-81B2-B379F7FC2328}" type="pres">
      <dgm:prSet presAssocID="{8D4E95CB-FA8E-4BF4-BB46-6CA81FEC9CCC}" presName="dummy1a" presStyleCnt="0"/>
      <dgm:spPr/>
    </dgm:pt>
    <dgm:pt modelId="{C726C4EC-3D3A-410B-B694-CA9F44856E17}" type="pres">
      <dgm:prSet presAssocID="{8D4E95CB-FA8E-4BF4-BB46-6CA81FEC9CCC}" presName="dummy1b" presStyleCnt="0"/>
      <dgm:spPr/>
    </dgm:pt>
    <dgm:pt modelId="{D8D170F8-B32F-4CC5-BCF3-1DAF1631C3D1}" type="pres">
      <dgm:prSet presAssocID="{8D4E95CB-FA8E-4BF4-BB46-6CA81FEC9CCC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040C2-69CC-48A0-9196-830E5111BF23}" type="pres">
      <dgm:prSet presAssocID="{81C8DD74-8D73-4EB3-AE49-CA0785EC6F2D}" presName="arrowWedge1single" presStyleLbl="fgSibTrans2D1" presStyleIdx="0" presStyleCnt="1" custLinFactNeighborX="-2549" custLinFactNeighborY="-987"/>
      <dgm:spPr/>
    </dgm:pt>
  </dgm:ptLst>
  <dgm:cxnLst>
    <dgm:cxn modelId="{26AA2363-8C89-4C42-9645-4C515A4449D7}" type="presOf" srcId="{74FA3C50-CA0D-49EC-B74C-4CA074CF8794}" destId="{103FA847-A624-4EED-A426-73B0FB5A9A98}" srcOrd="0" destOrd="0" presId="urn:microsoft.com/office/officeart/2005/8/layout/cycle8"/>
    <dgm:cxn modelId="{E6AEBF7B-5DDE-4EAD-90C0-EC90F510A3E9}" srcId="{8D4E95CB-FA8E-4BF4-BB46-6CA81FEC9CCC}" destId="{74FA3C50-CA0D-49EC-B74C-4CA074CF8794}" srcOrd="0" destOrd="0" parTransId="{BB3B2890-5BCF-4CCB-A030-0E4154D65484}" sibTransId="{81C8DD74-8D73-4EB3-AE49-CA0785EC6F2D}"/>
    <dgm:cxn modelId="{A90D06B2-35D0-407B-9E07-5595C30C5EF0}" type="presOf" srcId="{74FA3C50-CA0D-49EC-B74C-4CA074CF8794}" destId="{D8D170F8-B32F-4CC5-BCF3-1DAF1631C3D1}" srcOrd="1" destOrd="0" presId="urn:microsoft.com/office/officeart/2005/8/layout/cycle8"/>
    <dgm:cxn modelId="{7750DC41-860C-421A-98AD-13DAD697977C}" type="presOf" srcId="{8D4E95CB-FA8E-4BF4-BB46-6CA81FEC9CCC}" destId="{144D02CA-A311-456F-A10B-A474E81B2FB7}" srcOrd="0" destOrd="0" presId="urn:microsoft.com/office/officeart/2005/8/layout/cycle8"/>
    <dgm:cxn modelId="{F03F1464-B14F-4269-8919-9B2B59A1235E}" type="presParOf" srcId="{144D02CA-A311-456F-A10B-A474E81B2FB7}" destId="{103FA847-A624-4EED-A426-73B0FB5A9A98}" srcOrd="0" destOrd="0" presId="urn:microsoft.com/office/officeart/2005/8/layout/cycle8"/>
    <dgm:cxn modelId="{0E4D44D7-70A7-41B4-AF96-7D2FD203D383}" type="presParOf" srcId="{144D02CA-A311-456F-A10B-A474E81B2FB7}" destId="{B13166B8-DD7D-4E03-81B2-B379F7FC2328}" srcOrd="1" destOrd="0" presId="urn:microsoft.com/office/officeart/2005/8/layout/cycle8"/>
    <dgm:cxn modelId="{E6C7062F-C8AD-46CD-9B3D-DC158F0E046B}" type="presParOf" srcId="{144D02CA-A311-456F-A10B-A474E81B2FB7}" destId="{C726C4EC-3D3A-410B-B694-CA9F44856E17}" srcOrd="2" destOrd="0" presId="urn:microsoft.com/office/officeart/2005/8/layout/cycle8"/>
    <dgm:cxn modelId="{77053169-C5DF-4E92-8BBD-7360541AFBEB}" type="presParOf" srcId="{144D02CA-A311-456F-A10B-A474E81B2FB7}" destId="{D8D170F8-B32F-4CC5-BCF3-1DAF1631C3D1}" srcOrd="3" destOrd="0" presId="urn:microsoft.com/office/officeart/2005/8/layout/cycle8"/>
    <dgm:cxn modelId="{7B30D13A-E851-4FA2-9412-ED072EE3078F}" type="presParOf" srcId="{144D02CA-A311-456F-A10B-A474E81B2FB7}" destId="{633040C2-69CC-48A0-9196-830E5111BF23}" srcOrd="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925F21-D76A-4DDA-A8FA-B33919B0634B}" type="doc">
      <dgm:prSet loTypeId="urn:microsoft.com/office/officeart/2005/8/layout/cycle6" loCatId="relationship" qsTypeId="urn:microsoft.com/office/officeart/2005/8/quickstyle/3d3" qsCatId="3D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D47BBF28-9F2E-4A7B-B1CF-49B5CB9F497E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Economy &amp; Efficiency</a:t>
          </a:r>
        </a:p>
      </dgm:t>
    </dgm:pt>
    <dgm:pt modelId="{E0B0FB52-46D8-4058-954F-2759DBA7A9E4}" type="parTrans" cxnId="{1F81D9E3-617E-42DB-B2C5-9AC382225EB9}">
      <dgm:prSet/>
      <dgm:spPr/>
      <dgm:t>
        <a:bodyPr/>
        <a:lstStyle/>
        <a:p>
          <a:endParaRPr lang="en-US"/>
        </a:p>
      </dgm:t>
    </dgm:pt>
    <dgm:pt modelId="{7A114EAF-53B7-4D6B-94F6-85A75FD0330A}" type="sibTrans" cxnId="{1F81D9E3-617E-42DB-B2C5-9AC382225EB9}">
      <dgm:prSet/>
      <dgm:spPr/>
      <dgm:t>
        <a:bodyPr/>
        <a:lstStyle/>
        <a:p>
          <a:endParaRPr lang="en-US" dirty="0"/>
        </a:p>
      </dgm:t>
    </dgm:pt>
    <dgm:pt modelId="{403E6193-B0AC-4722-89EA-5024721E8D28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Promote Competition </a:t>
          </a:r>
        </a:p>
      </dgm:t>
    </dgm:pt>
    <dgm:pt modelId="{BDD81585-F850-490A-AEAE-003E51180DC9}" type="parTrans" cxnId="{CCC8B6CF-974C-4D35-950F-2339955DDAF8}">
      <dgm:prSet/>
      <dgm:spPr/>
      <dgm:t>
        <a:bodyPr/>
        <a:lstStyle/>
        <a:p>
          <a:endParaRPr lang="en-US"/>
        </a:p>
      </dgm:t>
    </dgm:pt>
    <dgm:pt modelId="{64E4EB99-A969-4D60-A2F0-79FD5B515BCC}" type="sibTrans" cxnId="{CCC8B6CF-974C-4D35-950F-2339955DDAF8}">
      <dgm:prSet/>
      <dgm:spPr/>
      <dgm:t>
        <a:bodyPr/>
        <a:lstStyle/>
        <a:p>
          <a:endParaRPr lang="en-US" dirty="0"/>
        </a:p>
      </dgm:t>
    </dgm:pt>
    <dgm:pt modelId="{DF686DE8-DBC8-4AF9-9B92-D8CDCE19021E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Integrity &amp; Fairness</a:t>
          </a:r>
        </a:p>
      </dgm:t>
    </dgm:pt>
    <dgm:pt modelId="{8E9CE967-F477-4859-8B94-04DA025E9BDB}" type="parTrans" cxnId="{5B4C1517-3A44-4C43-9BE5-CDD8157897D7}">
      <dgm:prSet/>
      <dgm:spPr/>
      <dgm:t>
        <a:bodyPr/>
        <a:lstStyle/>
        <a:p>
          <a:endParaRPr lang="en-US"/>
        </a:p>
      </dgm:t>
    </dgm:pt>
    <dgm:pt modelId="{B15CDBA3-AE74-4FBA-AA0E-41B8AAFB7057}" type="sibTrans" cxnId="{5B4C1517-3A44-4C43-9BE5-CDD8157897D7}">
      <dgm:prSet/>
      <dgm:spPr/>
      <dgm:t>
        <a:bodyPr/>
        <a:lstStyle/>
        <a:p>
          <a:endParaRPr lang="en-US" dirty="0"/>
        </a:p>
      </dgm:t>
    </dgm:pt>
    <dgm:pt modelId="{DF97BAFD-2F8A-4FC2-9DBC-6BE8789A817B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Transparency &amp; Accountability</a:t>
          </a:r>
        </a:p>
      </dgm:t>
    </dgm:pt>
    <dgm:pt modelId="{B6F96D14-0020-4DE0-9A95-838BBC0F1D2D}" type="parTrans" cxnId="{EE511EED-1F87-4933-9712-C2FEB66CD2FE}">
      <dgm:prSet/>
      <dgm:spPr/>
      <dgm:t>
        <a:bodyPr/>
        <a:lstStyle/>
        <a:p>
          <a:endParaRPr lang="en-US"/>
        </a:p>
      </dgm:t>
    </dgm:pt>
    <dgm:pt modelId="{668FE6D2-0FAD-4191-9678-95B7FE70680B}" type="sibTrans" cxnId="{EE511EED-1F87-4933-9712-C2FEB66CD2FE}">
      <dgm:prSet/>
      <dgm:spPr/>
      <dgm:t>
        <a:bodyPr/>
        <a:lstStyle/>
        <a:p>
          <a:endParaRPr lang="en-US" dirty="0"/>
        </a:p>
      </dgm:t>
    </dgm:pt>
    <dgm:pt modelId="{7CFC8008-6721-4989-9541-198ED20C1541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Local Industry &amp; Economic Development</a:t>
          </a:r>
        </a:p>
      </dgm:t>
    </dgm:pt>
    <dgm:pt modelId="{F993FA52-335B-4B04-9769-E03561CDCD06}" type="parTrans" cxnId="{2A12F934-5FCB-417F-9A62-D73A45786730}">
      <dgm:prSet/>
      <dgm:spPr/>
      <dgm:t>
        <a:bodyPr/>
        <a:lstStyle/>
        <a:p>
          <a:endParaRPr lang="en-US"/>
        </a:p>
      </dgm:t>
    </dgm:pt>
    <dgm:pt modelId="{FB5808BF-E586-4F80-BACF-BD1967EBFFF1}" type="sibTrans" cxnId="{2A12F934-5FCB-417F-9A62-D73A45786730}">
      <dgm:prSet/>
      <dgm:spPr/>
      <dgm:t>
        <a:bodyPr/>
        <a:lstStyle/>
        <a:p>
          <a:endParaRPr lang="en-US" dirty="0"/>
        </a:p>
      </dgm:t>
    </dgm:pt>
    <dgm:pt modelId="{BD36D294-6C2C-486D-925C-FACAC729AF5A}" type="pres">
      <dgm:prSet presAssocID="{D0925F21-D76A-4DDA-A8FA-B33919B063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9CD079-B1A6-4FF1-A2E6-184B7800BE56}" type="pres">
      <dgm:prSet presAssocID="{D47BBF28-9F2E-4A7B-B1CF-49B5CB9F497E}" presName="node" presStyleLbl="node1" presStyleIdx="0" presStyleCnt="5" custScaleX="109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48BD5-6448-4E23-97D3-E84C4F9C4E1A}" type="pres">
      <dgm:prSet presAssocID="{D47BBF28-9F2E-4A7B-B1CF-49B5CB9F497E}" presName="spNode" presStyleCnt="0"/>
      <dgm:spPr/>
    </dgm:pt>
    <dgm:pt modelId="{844B1148-D1C7-4713-AD08-337BD8C086B3}" type="pres">
      <dgm:prSet presAssocID="{7A114EAF-53B7-4D6B-94F6-85A75FD0330A}" presName="sibTrans" presStyleLbl="sibTrans1D1" presStyleIdx="0" presStyleCnt="5"/>
      <dgm:spPr/>
      <dgm:t>
        <a:bodyPr/>
        <a:lstStyle/>
        <a:p>
          <a:endParaRPr lang="en-US"/>
        </a:p>
      </dgm:t>
    </dgm:pt>
    <dgm:pt modelId="{49192C32-5706-46A5-B01C-6955AC508EF7}" type="pres">
      <dgm:prSet presAssocID="{403E6193-B0AC-4722-89EA-5024721E8D28}" presName="node" presStyleLbl="node1" presStyleIdx="1" presStyleCnt="5" custScaleX="117433" custScaleY="883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593B2-03F1-453A-B3DF-2990885EF2C2}" type="pres">
      <dgm:prSet presAssocID="{403E6193-B0AC-4722-89EA-5024721E8D28}" presName="spNode" presStyleCnt="0"/>
      <dgm:spPr/>
    </dgm:pt>
    <dgm:pt modelId="{07B6F657-DB73-4B06-909E-AC675588CCC6}" type="pres">
      <dgm:prSet presAssocID="{64E4EB99-A969-4D60-A2F0-79FD5B515BC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9C3E8DF7-896B-4D9B-BCA9-9F45BB9D4045}" type="pres">
      <dgm:prSet presAssocID="{DF686DE8-DBC8-4AF9-9B92-D8CDCE19021E}" presName="node" presStyleLbl="node1" presStyleIdx="2" presStyleCnt="5" custScaleX="91013" custScaleY="77181" custRadScaleRad="84463" custRadScaleInc="-49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8C784-DCB2-45DF-B6BD-647EC9BC0388}" type="pres">
      <dgm:prSet presAssocID="{DF686DE8-DBC8-4AF9-9B92-D8CDCE19021E}" presName="spNode" presStyleCnt="0"/>
      <dgm:spPr/>
    </dgm:pt>
    <dgm:pt modelId="{1D8258B5-856E-4698-80BE-E8EA7234F7B1}" type="pres">
      <dgm:prSet presAssocID="{B15CDBA3-AE74-4FBA-AA0E-41B8AAFB7057}" presName="sibTrans" presStyleLbl="sibTrans1D1" presStyleIdx="2" presStyleCnt="5"/>
      <dgm:spPr/>
      <dgm:t>
        <a:bodyPr/>
        <a:lstStyle/>
        <a:p>
          <a:endParaRPr lang="en-US"/>
        </a:p>
      </dgm:t>
    </dgm:pt>
    <dgm:pt modelId="{BB4CD52E-AB88-4CE4-8034-EDE579FB79F8}" type="pres">
      <dgm:prSet presAssocID="{DF97BAFD-2F8A-4FC2-9DBC-6BE8789A817B}" presName="node" presStyleLbl="node1" presStyleIdx="3" presStyleCnt="5" custScaleX="135870" custScaleY="93872" custRadScaleRad="83405" custRadScaleInc="39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94FDA7-5F3C-40DC-9A2D-2E7B6781FF24}" type="pres">
      <dgm:prSet presAssocID="{DF97BAFD-2F8A-4FC2-9DBC-6BE8789A817B}" presName="spNode" presStyleCnt="0"/>
      <dgm:spPr/>
    </dgm:pt>
    <dgm:pt modelId="{3F370BCA-30F0-49FB-A4E6-69FAAA15E4EA}" type="pres">
      <dgm:prSet presAssocID="{668FE6D2-0FAD-4191-9678-95B7FE70680B}" presName="sibTrans" presStyleLbl="sibTrans1D1" presStyleIdx="3" presStyleCnt="5"/>
      <dgm:spPr/>
      <dgm:t>
        <a:bodyPr/>
        <a:lstStyle/>
        <a:p>
          <a:endParaRPr lang="en-US"/>
        </a:p>
      </dgm:t>
    </dgm:pt>
    <dgm:pt modelId="{8A0DA494-F279-485B-9CDE-C5B1791E206B}" type="pres">
      <dgm:prSet presAssocID="{7CFC8008-6721-4989-9541-198ED20C1541}" presName="node" presStyleLbl="node1" presStyleIdx="4" presStyleCnt="5" custScaleX="139584" custScaleY="87867" custRadScaleRad="92705" custRadScaleInc="33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858AF-763A-4335-9ABE-10830CBEA885}" type="pres">
      <dgm:prSet presAssocID="{7CFC8008-6721-4989-9541-198ED20C1541}" presName="spNode" presStyleCnt="0"/>
      <dgm:spPr/>
    </dgm:pt>
    <dgm:pt modelId="{7ACC6912-45D0-49A2-8787-7426C98C27DB}" type="pres">
      <dgm:prSet presAssocID="{FB5808BF-E586-4F80-BACF-BD1967EBFFF1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CCC8B6CF-974C-4D35-950F-2339955DDAF8}" srcId="{D0925F21-D76A-4DDA-A8FA-B33919B0634B}" destId="{403E6193-B0AC-4722-89EA-5024721E8D28}" srcOrd="1" destOrd="0" parTransId="{BDD81585-F850-490A-AEAE-003E51180DC9}" sibTransId="{64E4EB99-A969-4D60-A2F0-79FD5B515BCC}"/>
    <dgm:cxn modelId="{EBE674CD-0CB9-46B1-BF83-EADBAE2A092B}" type="presOf" srcId="{64E4EB99-A969-4D60-A2F0-79FD5B515BCC}" destId="{07B6F657-DB73-4B06-909E-AC675588CCC6}" srcOrd="0" destOrd="0" presId="urn:microsoft.com/office/officeart/2005/8/layout/cycle6"/>
    <dgm:cxn modelId="{1AFAFFEC-0082-415B-8EAF-09116DA31388}" type="presOf" srcId="{DF686DE8-DBC8-4AF9-9B92-D8CDCE19021E}" destId="{9C3E8DF7-896B-4D9B-BCA9-9F45BB9D4045}" srcOrd="0" destOrd="0" presId="urn:microsoft.com/office/officeart/2005/8/layout/cycle6"/>
    <dgm:cxn modelId="{492AC0C9-833F-4597-B711-C8DEEA0FD06C}" type="presOf" srcId="{7CFC8008-6721-4989-9541-198ED20C1541}" destId="{8A0DA494-F279-485B-9CDE-C5B1791E206B}" srcOrd="0" destOrd="0" presId="urn:microsoft.com/office/officeart/2005/8/layout/cycle6"/>
    <dgm:cxn modelId="{EE511EED-1F87-4933-9712-C2FEB66CD2FE}" srcId="{D0925F21-D76A-4DDA-A8FA-B33919B0634B}" destId="{DF97BAFD-2F8A-4FC2-9DBC-6BE8789A817B}" srcOrd="3" destOrd="0" parTransId="{B6F96D14-0020-4DE0-9A95-838BBC0F1D2D}" sibTransId="{668FE6D2-0FAD-4191-9678-95B7FE70680B}"/>
    <dgm:cxn modelId="{735B2EEB-9622-47D1-982D-5F13D1149F62}" type="presOf" srcId="{668FE6D2-0FAD-4191-9678-95B7FE70680B}" destId="{3F370BCA-30F0-49FB-A4E6-69FAAA15E4EA}" srcOrd="0" destOrd="0" presId="urn:microsoft.com/office/officeart/2005/8/layout/cycle6"/>
    <dgm:cxn modelId="{1F81D9E3-617E-42DB-B2C5-9AC382225EB9}" srcId="{D0925F21-D76A-4DDA-A8FA-B33919B0634B}" destId="{D47BBF28-9F2E-4A7B-B1CF-49B5CB9F497E}" srcOrd="0" destOrd="0" parTransId="{E0B0FB52-46D8-4058-954F-2759DBA7A9E4}" sibTransId="{7A114EAF-53B7-4D6B-94F6-85A75FD0330A}"/>
    <dgm:cxn modelId="{AC9CFB1A-FDD9-4A69-AC3B-4EA50EF6C158}" type="presOf" srcId="{D47BBF28-9F2E-4A7B-B1CF-49B5CB9F497E}" destId="{569CD079-B1A6-4FF1-A2E6-184B7800BE56}" srcOrd="0" destOrd="0" presId="urn:microsoft.com/office/officeart/2005/8/layout/cycle6"/>
    <dgm:cxn modelId="{2A12F934-5FCB-417F-9A62-D73A45786730}" srcId="{D0925F21-D76A-4DDA-A8FA-B33919B0634B}" destId="{7CFC8008-6721-4989-9541-198ED20C1541}" srcOrd="4" destOrd="0" parTransId="{F993FA52-335B-4B04-9769-E03561CDCD06}" sibTransId="{FB5808BF-E586-4F80-BACF-BD1967EBFFF1}"/>
    <dgm:cxn modelId="{EC947A64-3A57-44C9-A783-9F11D9586722}" type="presOf" srcId="{7A114EAF-53B7-4D6B-94F6-85A75FD0330A}" destId="{844B1148-D1C7-4713-AD08-337BD8C086B3}" srcOrd="0" destOrd="0" presId="urn:microsoft.com/office/officeart/2005/8/layout/cycle6"/>
    <dgm:cxn modelId="{C340ACFC-DE58-4EC7-8BFC-14AEABF09249}" type="presOf" srcId="{FB5808BF-E586-4F80-BACF-BD1967EBFFF1}" destId="{7ACC6912-45D0-49A2-8787-7426C98C27DB}" srcOrd="0" destOrd="0" presId="urn:microsoft.com/office/officeart/2005/8/layout/cycle6"/>
    <dgm:cxn modelId="{578E3A37-799B-4EA5-965C-0F381BBA7BAD}" type="presOf" srcId="{403E6193-B0AC-4722-89EA-5024721E8D28}" destId="{49192C32-5706-46A5-B01C-6955AC508EF7}" srcOrd="0" destOrd="0" presId="urn:microsoft.com/office/officeart/2005/8/layout/cycle6"/>
    <dgm:cxn modelId="{C0873739-B49D-48C4-9BB3-7B65CF8B0824}" type="presOf" srcId="{D0925F21-D76A-4DDA-A8FA-B33919B0634B}" destId="{BD36D294-6C2C-486D-925C-FACAC729AF5A}" srcOrd="0" destOrd="0" presId="urn:microsoft.com/office/officeart/2005/8/layout/cycle6"/>
    <dgm:cxn modelId="{8AD0A444-6B34-4F97-9CDE-582F608FC355}" type="presOf" srcId="{DF97BAFD-2F8A-4FC2-9DBC-6BE8789A817B}" destId="{BB4CD52E-AB88-4CE4-8034-EDE579FB79F8}" srcOrd="0" destOrd="0" presId="urn:microsoft.com/office/officeart/2005/8/layout/cycle6"/>
    <dgm:cxn modelId="{5B4C1517-3A44-4C43-9BE5-CDD8157897D7}" srcId="{D0925F21-D76A-4DDA-A8FA-B33919B0634B}" destId="{DF686DE8-DBC8-4AF9-9B92-D8CDCE19021E}" srcOrd="2" destOrd="0" parTransId="{8E9CE967-F477-4859-8B94-04DA025E9BDB}" sibTransId="{B15CDBA3-AE74-4FBA-AA0E-41B8AAFB7057}"/>
    <dgm:cxn modelId="{6372AA94-EEB4-4EE8-B354-10F0533491CA}" type="presOf" srcId="{B15CDBA3-AE74-4FBA-AA0E-41B8AAFB7057}" destId="{1D8258B5-856E-4698-80BE-E8EA7234F7B1}" srcOrd="0" destOrd="0" presId="urn:microsoft.com/office/officeart/2005/8/layout/cycle6"/>
    <dgm:cxn modelId="{C21F97FB-052C-485B-B0B1-30701B34BBA0}" type="presParOf" srcId="{BD36D294-6C2C-486D-925C-FACAC729AF5A}" destId="{569CD079-B1A6-4FF1-A2E6-184B7800BE56}" srcOrd="0" destOrd="0" presId="urn:microsoft.com/office/officeart/2005/8/layout/cycle6"/>
    <dgm:cxn modelId="{1922199D-FC59-4849-B8A5-7637DFC19C82}" type="presParOf" srcId="{BD36D294-6C2C-486D-925C-FACAC729AF5A}" destId="{9DE48BD5-6448-4E23-97D3-E84C4F9C4E1A}" srcOrd="1" destOrd="0" presId="urn:microsoft.com/office/officeart/2005/8/layout/cycle6"/>
    <dgm:cxn modelId="{DA42D6E7-EB23-4853-B3C4-8F13D50F58CA}" type="presParOf" srcId="{BD36D294-6C2C-486D-925C-FACAC729AF5A}" destId="{844B1148-D1C7-4713-AD08-337BD8C086B3}" srcOrd="2" destOrd="0" presId="urn:microsoft.com/office/officeart/2005/8/layout/cycle6"/>
    <dgm:cxn modelId="{0DC634D9-02C6-437A-8AC2-1069C4ADD1EB}" type="presParOf" srcId="{BD36D294-6C2C-486D-925C-FACAC729AF5A}" destId="{49192C32-5706-46A5-B01C-6955AC508EF7}" srcOrd="3" destOrd="0" presId="urn:microsoft.com/office/officeart/2005/8/layout/cycle6"/>
    <dgm:cxn modelId="{C03A5D62-373D-4912-8B02-B42A2E33A6EB}" type="presParOf" srcId="{BD36D294-6C2C-486D-925C-FACAC729AF5A}" destId="{103593B2-03F1-453A-B3DF-2990885EF2C2}" srcOrd="4" destOrd="0" presId="urn:microsoft.com/office/officeart/2005/8/layout/cycle6"/>
    <dgm:cxn modelId="{CB471965-C5B6-4010-ABE8-F63F42C6EF17}" type="presParOf" srcId="{BD36D294-6C2C-486D-925C-FACAC729AF5A}" destId="{07B6F657-DB73-4B06-909E-AC675588CCC6}" srcOrd="5" destOrd="0" presId="urn:microsoft.com/office/officeart/2005/8/layout/cycle6"/>
    <dgm:cxn modelId="{0440AAAD-030D-498E-B5C8-A491C6F59785}" type="presParOf" srcId="{BD36D294-6C2C-486D-925C-FACAC729AF5A}" destId="{9C3E8DF7-896B-4D9B-BCA9-9F45BB9D4045}" srcOrd="6" destOrd="0" presId="urn:microsoft.com/office/officeart/2005/8/layout/cycle6"/>
    <dgm:cxn modelId="{731ABABD-7F8C-4765-843F-353DCC3632DE}" type="presParOf" srcId="{BD36D294-6C2C-486D-925C-FACAC729AF5A}" destId="{97F8C784-DCB2-45DF-B6BD-647EC9BC0388}" srcOrd="7" destOrd="0" presId="urn:microsoft.com/office/officeart/2005/8/layout/cycle6"/>
    <dgm:cxn modelId="{4ED29800-84D9-43EB-BFA4-FC4EA4C1FA49}" type="presParOf" srcId="{BD36D294-6C2C-486D-925C-FACAC729AF5A}" destId="{1D8258B5-856E-4698-80BE-E8EA7234F7B1}" srcOrd="8" destOrd="0" presId="urn:microsoft.com/office/officeart/2005/8/layout/cycle6"/>
    <dgm:cxn modelId="{34B0E743-2297-4B50-9412-D342899F44A2}" type="presParOf" srcId="{BD36D294-6C2C-486D-925C-FACAC729AF5A}" destId="{BB4CD52E-AB88-4CE4-8034-EDE579FB79F8}" srcOrd="9" destOrd="0" presId="urn:microsoft.com/office/officeart/2005/8/layout/cycle6"/>
    <dgm:cxn modelId="{6D9BD662-4666-4B66-8905-B4D244F7F70C}" type="presParOf" srcId="{BD36D294-6C2C-486D-925C-FACAC729AF5A}" destId="{AB94FDA7-5F3C-40DC-9A2D-2E7B6781FF24}" srcOrd="10" destOrd="0" presId="urn:microsoft.com/office/officeart/2005/8/layout/cycle6"/>
    <dgm:cxn modelId="{8A9C6F28-9E3F-4740-BE6F-BDABB66D28A9}" type="presParOf" srcId="{BD36D294-6C2C-486D-925C-FACAC729AF5A}" destId="{3F370BCA-30F0-49FB-A4E6-69FAAA15E4EA}" srcOrd="11" destOrd="0" presId="urn:microsoft.com/office/officeart/2005/8/layout/cycle6"/>
    <dgm:cxn modelId="{8A59328F-6E93-45C5-9E25-A22E0F6FBE4D}" type="presParOf" srcId="{BD36D294-6C2C-486D-925C-FACAC729AF5A}" destId="{8A0DA494-F279-485B-9CDE-C5B1791E206B}" srcOrd="12" destOrd="0" presId="urn:microsoft.com/office/officeart/2005/8/layout/cycle6"/>
    <dgm:cxn modelId="{F949DB0C-ADC9-4221-8636-92DAA09C9EB0}" type="presParOf" srcId="{BD36D294-6C2C-486D-925C-FACAC729AF5A}" destId="{407858AF-763A-4335-9ABE-10830CBEA885}" srcOrd="13" destOrd="0" presId="urn:microsoft.com/office/officeart/2005/8/layout/cycle6"/>
    <dgm:cxn modelId="{FC02AF71-A8B6-4178-AD1A-16FA4F6876A1}" type="presParOf" srcId="{BD36D294-6C2C-486D-925C-FACAC729AF5A}" destId="{7ACC6912-45D0-49A2-8787-7426C98C27D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72FA6F-CC02-456B-A5DA-9CB032AFF886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0F9CBB-545E-4E18-A838-D55818B2B43C}">
      <dgm:prSet phldrT="[Text]" custT="1"/>
      <dgm:spPr>
        <a:solidFill>
          <a:srgbClr val="FF9900"/>
        </a:solidFill>
      </dgm:spPr>
      <dgm:t>
        <a:bodyPr/>
        <a:lstStyle/>
        <a:p>
          <a:r>
            <a:rPr lang="en-US" altLang="en-US" sz="20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High</a:t>
          </a:r>
          <a:r>
            <a:rPr lang="en-US" altLang="en-US" sz="2000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en-US" sz="20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Impact</a:t>
          </a:r>
          <a:r>
            <a:rPr lang="en-US" altLang="en-US" sz="2000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en-US" sz="20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Investigations</a:t>
          </a:r>
          <a:endParaRPr lang="en-US" sz="2000" dirty="0">
            <a:solidFill>
              <a:schemeClr val="tx1"/>
            </a:solidFill>
          </a:endParaRPr>
        </a:p>
      </dgm:t>
    </dgm:pt>
    <dgm:pt modelId="{180FDF82-7C59-4EB2-9C21-CD6C7B4B4291}" type="parTrans" cxnId="{5276CD61-EA1C-4A17-9990-611CD6D802DD}">
      <dgm:prSet/>
      <dgm:spPr/>
      <dgm:t>
        <a:bodyPr/>
        <a:lstStyle/>
        <a:p>
          <a:endParaRPr lang="en-US"/>
        </a:p>
      </dgm:t>
    </dgm:pt>
    <dgm:pt modelId="{B07A81A1-0E7B-484E-BB6A-499CD39E1109}" type="sibTrans" cxnId="{5276CD61-EA1C-4A17-9990-611CD6D802DD}">
      <dgm:prSet/>
      <dgm:spPr/>
      <dgm:t>
        <a:bodyPr/>
        <a:lstStyle/>
        <a:p>
          <a:endParaRPr lang="en-US"/>
        </a:p>
      </dgm:t>
    </dgm:pt>
    <dgm:pt modelId="{7C2C3A86-5EFE-4B75-A8C0-8F672CFF62CA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endParaRPr lang="en-US" altLang="en-US" sz="1800" dirty="0">
            <a:latin typeface="Tahoma" panose="020B0604030504040204" pitchFamily="34" charset="0"/>
            <a:cs typeface="Tahoma" panose="020B0604030504040204" pitchFamily="34" charset="0"/>
          </a:endParaRPr>
        </a:p>
        <a:p>
          <a:pPr algn="just">
            <a:lnSpc>
              <a:spcPct val="100000"/>
            </a:lnSpc>
          </a:pPr>
          <a:endParaRPr lang="en-US" altLang="en-US" sz="1800" dirty="0">
            <a:latin typeface="Tahoma" panose="020B0604030504040204" pitchFamily="34" charset="0"/>
            <a:cs typeface="Tahoma" panose="020B0604030504040204" pitchFamily="34" charset="0"/>
          </a:endParaRPr>
        </a:p>
        <a:p>
          <a:pPr algn="just">
            <a:lnSpc>
              <a:spcPct val="100000"/>
            </a:lnSpc>
          </a:pPr>
          <a:endParaRPr lang="en-US" altLang="en-US" sz="1800" dirty="0">
            <a:latin typeface="Tahoma" panose="020B0604030504040204" pitchFamily="34" charset="0"/>
            <a:cs typeface="Tahoma" panose="020B0604030504040204" pitchFamily="34" charset="0"/>
          </a:endParaRPr>
        </a:p>
        <a:p>
          <a:pPr algn="just">
            <a:lnSpc>
              <a:spcPct val="100000"/>
            </a:lnSpc>
          </a:pPr>
          <a:endParaRPr lang="en-US" altLang="en-US" sz="1800" dirty="0">
            <a:latin typeface="Tahoma" panose="020B0604030504040204" pitchFamily="34" charset="0"/>
            <a:cs typeface="Tahoma" panose="020B0604030504040204" pitchFamily="34" charset="0"/>
          </a:endParaRPr>
        </a:p>
        <a:p>
          <a:pPr algn="just">
            <a:lnSpc>
              <a:spcPct val="100000"/>
            </a:lnSpc>
          </a:pPr>
          <a:endParaRPr lang="en-US" altLang="en-US" sz="1800" dirty="0">
            <a:latin typeface="Tahoma" panose="020B0604030504040204" pitchFamily="34" charset="0"/>
            <a:cs typeface="Tahoma" panose="020B0604030504040204" pitchFamily="34" charset="0"/>
          </a:endParaRPr>
        </a:p>
        <a:p>
          <a:pPr algn="just">
            <a:lnSpc>
              <a:spcPct val="100000"/>
            </a:lnSpc>
          </a:pPr>
          <a:r>
            <a:rPr lang="en-US" altLang="en-US" sz="1800" dirty="0">
              <a:latin typeface="Tahoma" panose="020B0604030504040204" pitchFamily="34" charset="0"/>
              <a:cs typeface="Tahoma" panose="020B0604030504040204" pitchFamily="34" charset="0"/>
            </a:rPr>
            <a:t>Criteria: </a:t>
          </a:r>
          <a:r>
            <a:rPr lang="en-US" altLang="en-US" sz="18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personalities involved, value involved </a:t>
          </a:r>
          <a:r>
            <a:rPr lang="en-US" altLang="en-US" sz="1800" b="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and</a:t>
          </a:r>
          <a:r>
            <a:rPr lang="en-US" altLang="en-US" sz="18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 public interest. </a:t>
          </a:r>
        </a:p>
        <a:p>
          <a:pPr algn="just">
            <a:lnSpc>
              <a:spcPct val="100000"/>
            </a:lnSpc>
          </a:pPr>
          <a:r>
            <a:rPr lang="en-US" altLang="en-US" sz="1800" dirty="0">
              <a:latin typeface="Tahoma" panose="020B0604030504040204" pitchFamily="34" charset="0"/>
              <a:cs typeface="Tahoma" panose="020B0604030504040204" pitchFamily="34" charset="0"/>
            </a:rPr>
            <a:t>Aimed at causing maximum deterrence.</a:t>
          </a:r>
          <a:endParaRPr lang="en-US" sz="700" dirty="0"/>
        </a:p>
      </dgm:t>
    </dgm:pt>
    <dgm:pt modelId="{336D7616-3BCB-41A0-A8B0-C41DFB6F2BA5}" type="parTrans" cxnId="{59A4341B-6FDD-48C0-988E-84867133E8D9}">
      <dgm:prSet/>
      <dgm:spPr/>
      <dgm:t>
        <a:bodyPr/>
        <a:lstStyle/>
        <a:p>
          <a:endParaRPr lang="en-US"/>
        </a:p>
      </dgm:t>
    </dgm:pt>
    <dgm:pt modelId="{58546DCE-EE48-4E8A-A584-9A5C3C6E0C47}" type="sibTrans" cxnId="{59A4341B-6FDD-48C0-988E-84867133E8D9}">
      <dgm:prSet/>
      <dgm:spPr/>
      <dgm:t>
        <a:bodyPr/>
        <a:lstStyle/>
        <a:p>
          <a:endParaRPr lang="en-US"/>
        </a:p>
      </dgm:t>
    </dgm:pt>
    <dgm:pt modelId="{9AEBBFAB-2AED-40BE-8278-A3609D443ECD}">
      <dgm:prSet phldrT="[Text]" custT="1"/>
      <dgm:spPr>
        <a:solidFill>
          <a:srgbClr val="FFCC99"/>
        </a:solidFill>
      </dgm:spPr>
      <dgm:t>
        <a:bodyPr/>
        <a:lstStyle/>
        <a:p>
          <a:r>
            <a:rPr lang="en-US" altLang="en-US" sz="20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Asset</a:t>
          </a:r>
          <a:r>
            <a:rPr lang="en-US" altLang="en-US" sz="2000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en-US" sz="20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Tracing</a:t>
          </a:r>
          <a:r>
            <a:rPr lang="en-US" altLang="en-US" sz="2000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en-US" sz="20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and</a:t>
          </a:r>
          <a:r>
            <a:rPr lang="en-US" altLang="en-US" sz="2000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en-US" sz="20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Recovery</a:t>
          </a:r>
          <a:endParaRPr lang="en-US" sz="2000" dirty="0">
            <a:solidFill>
              <a:schemeClr val="tx1"/>
            </a:solidFill>
          </a:endParaRPr>
        </a:p>
      </dgm:t>
    </dgm:pt>
    <dgm:pt modelId="{82195916-AB8F-429A-A572-C8144B8399E5}" type="parTrans" cxnId="{52C5C1DD-8C32-4216-9CB0-589B7278E579}">
      <dgm:prSet/>
      <dgm:spPr/>
      <dgm:t>
        <a:bodyPr/>
        <a:lstStyle/>
        <a:p>
          <a:endParaRPr lang="en-US"/>
        </a:p>
      </dgm:t>
    </dgm:pt>
    <dgm:pt modelId="{BB604CDE-B520-49AA-8429-3B399F66DDA7}" type="sibTrans" cxnId="{52C5C1DD-8C32-4216-9CB0-589B7278E579}">
      <dgm:prSet/>
      <dgm:spPr/>
      <dgm:t>
        <a:bodyPr/>
        <a:lstStyle/>
        <a:p>
          <a:endParaRPr lang="en-US"/>
        </a:p>
      </dgm:t>
    </dgm:pt>
    <dgm:pt modelId="{C500EC1B-F3F5-4BCA-9AD3-A6E874B481BF}">
      <dgm:prSet phldrT="[Text]" custT="1"/>
      <dgm:spPr/>
      <dgm:t>
        <a:bodyPr/>
        <a:lstStyle/>
        <a:p>
          <a:pPr algn="just">
            <a:buFont typeface="Arial" panose="020B0604020202020204" pitchFamily="34" charset="0"/>
            <a:buNone/>
          </a:pPr>
          <a:r>
            <a:rPr lang="en-US" sz="18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Targets both </a:t>
          </a:r>
          <a:r>
            <a:rPr lang="en-US" sz="18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possession of unexplained wealth </a:t>
          </a:r>
          <a:r>
            <a:rPr lang="en-US" sz="1800" b="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and </a:t>
          </a:r>
          <a:r>
            <a:rPr lang="en-US" sz="18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corruptly acquired assets. </a:t>
          </a:r>
        </a:p>
        <a:p>
          <a:pPr algn="just">
            <a:buFont typeface="Arial" panose="020B0604020202020204" pitchFamily="34" charset="0"/>
            <a:buNone/>
          </a:pPr>
          <a:r>
            <a:rPr lang="en-US" sz="18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Law permits use of </a:t>
          </a:r>
          <a:r>
            <a:rPr lang="en-US" sz="18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Alternative Dispute Resolution.</a:t>
          </a:r>
        </a:p>
        <a:p>
          <a:pPr algn="just">
            <a:buNone/>
          </a:pPr>
          <a:endParaRPr lang="en-US" sz="1800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D3A373B0-3F4B-403E-92E9-408CEB39D112}" type="parTrans" cxnId="{1487FDE4-2F2B-4F58-B0A1-399184295A01}">
      <dgm:prSet/>
      <dgm:spPr/>
      <dgm:t>
        <a:bodyPr/>
        <a:lstStyle/>
        <a:p>
          <a:endParaRPr lang="en-US"/>
        </a:p>
      </dgm:t>
    </dgm:pt>
    <dgm:pt modelId="{87273D5A-36AB-4564-ACAC-0C4CF5788179}" type="sibTrans" cxnId="{1487FDE4-2F2B-4F58-B0A1-399184295A01}">
      <dgm:prSet/>
      <dgm:spPr/>
      <dgm:t>
        <a:bodyPr/>
        <a:lstStyle/>
        <a:p>
          <a:endParaRPr lang="en-US"/>
        </a:p>
      </dgm:t>
    </dgm:pt>
    <dgm:pt modelId="{C64D3B83-6AB9-4B60-BC0E-5B24023C6096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altLang="en-US" sz="20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Prevention</a:t>
          </a:r>
          <a:endParaRPr lang="en-US" sz="2000" dirty="0">
            <a:solidFill>
              <a:schemeClr val="tx1"/>
            </a:solidFill>
          </a:endParaRPr>
        </a:p>
      </dgm:t>
    </dgm:pt>
    <dgm:pt modelId="{36092157-DDCA-4526-B577-77DD8939B1F0}" type="parTrans" cxnId="{187DA274-7EF8-454D-9846-F21F5F1AE133}">
      <dgm:prSet/>
      <dgm:spPr/>
      <dgm:t>
        <a:bodyPr/>
        <a:lstStyle/>
        <a:p>
          <a:endParaRPr lang="en-US"/>
        </a:p>
      </dgm:t>
    </dgm:pt>
    <dgm:pt modelId="{D327D957-2B8A-4D4D-A4CC-FD06DCFCEBC7}" type="sibTrans" cxnId="{187DA274-7EF8-454D-9846-F21F5F1AE133}">
      <dgm:prSet/>
      <dgm:spPr/>
      <dgm:t>
        <a:bodyPr/>
        <a:lstStyle/>
        <a:p>
          <a:endParaRPr lang="en-US"/>
        </a:p>
      </dgm:t>
    </dgm:pt>
    <dgm:pt modelId="{2EC1B6C5-073B-4ED0-8387-CC3DA439384A}">
      <dgm:prSet phldrT="[Text]" custT="1"/>
      <dgm:spPr/>
      <dgm:t>
        <a:bodyPr/>
        <a:lstStyle/>
        <a:p>
          <a:pPr algn="just"/>
          <a:r>
            <a:rPr lang="en-US" altLang="en-US" sz="18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To proactively mitigate corruption through </a:t>
          </a:r>
          <a:r>
            <a:rPr lang="en-US" altLang="en-US" sz="18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promotion of institutional and personal integrity.</a:t>
          </a:r>
        </a:p>
        <a:p>
          <a:pPr algn="just"/>
          <a:endParaRPr lang="en-US" sz="1800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C0877413-1BE2-4B78-8576-39AA71B6D370}" type="parTrans" cxnId="{98342E11-E350-45A2-83F8-74CB453FB570}">
      <dgm:prSet/>
      <dgm:spPr/>
      <dgm:t>
        <a:bodyPr/>
        <a:lstStyle/>
        <a:p>
          <a:endParaRPr lang="en-US"/>
        </a:p>
      </dgm:t>
    </dgm:pt>
    <dgm:pt modelId="{261E46EA-DB17-46CC-A2B1-6EA87F54ED9A}" type="sibTrans" cxnId="{98342E11-E350-45A2-83F8-74CB453FB570}">
      <dgm:prSet/>
      <dgm:spPr/>
      <dgm:t>
        <a:bodyPr/>
        <a:lstStyle/>
        <a:p>
          <a:endParaRPr lang="en-US"/>
        </a:p>
      </dgm:t>
    </dgm:pt>
    <dgm:pt modelId="{38ED3D7C-4566-4C12-B593-C8257A68C4C0}" type="pres">
      <dgm:prSet presAssocID="{D672FA6F-CC02-456B-A5DA-9CB032AFF88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431AA2C-91AC-4AD8-895A-228713652490}" type="pres">
      <dgm:prSet presAssocID="{050F9CBB-545E-4E18-A838-D55818B2B43C}" presName="composite" presStyleCnt="0"/>
      <dgm:spPr/>
    </dgm:pt>
    <dgm:pt modelId="{154356E3-F1BE-4F3D-B013-CAA958B3E296}" type="pres">
      <dgm:prSet presAssocID="{050F9CBB-545E-4E18-A838-D55818B2B43C}" presName="FirstChild" presStyleLbl="revTx" presStyleIdx="0" presStyleCnt="3" custScaleX="89266" custScaleY="67110" custLinFactNeighborX="740" custLinFactNeighborY="-14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8B5AB0-ED15-4C69-AC44-EE04FB4DBB65}" type="pres">
      <dgm:prSet presAssocID="{050F9CBB-545E-4E18-A838-D55818B2B43C}" presName="Parent" presStyleLbl="alignNode1" presStyleIdx="0" presStyleCnt="3" custScaleX="118140" custLinFactNeighborX="794" custLinFactNeighborY="-1408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A7905-989A-45C5-AEE5-1A1C81761AEE}" type="pres">
      <dgm:prSet presAssocID="{050F9CBB-545E-4E18-A838-D55818B2B43C}" presName="Accent" presStyleLbl="parChTrans1D1" presStyleIdx="0" presStyleCnt="3" custLinFactY="34953" custLinFactNeighborX="-1766" custLinFactNeighborY="100000"/>
      <dgm:spPr/>
    </dgm:pt>
    <dgm:pt modelId="{07FDDA47-34F7-47C2-AF4C-A5C867713F0D}" type="pres">
      <dgm:prSet presAssocID="{B07A81A1-0E7B-484E-BB6A-499CD39E1109}" presName="sibTrans" presStyleCnt="0"/>
      <dgm:spPr/>
    </dgm:pt>
    <dgm:pt modelId="{6CEBD4F3-1961-4EAA-B78B-BADBE3DA4268}" type="pres">
      <dgm:prSet presAssocID="{9AEBBFAB-2AED-40BE-8278-A3609D443ECD}" presName="composite" presStyleCnt="0"/>
      <dgm:spPr/>
    </dgm:pt>
    <dgm:pt modelId="{561653FB-595E-43C9-B8B2-EA681FEB4ECD}" type="pres">
      <dgm:prSet presAssocID="{9AEBBFAB-2AED-40BE-8278-A3609D443ECD}" presName="FirstChild" presStyleLbl="revTx" presStyleIdx="1" presStyleCnt="3" custScaleX="90577" custScaleY="115180" custLinFactNeighborX="200" custLinFactNeighborY="107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E05B53-44A6-4C9B-9428-E4F4DEC847EB}" type="pres">
      <dgm:prSet presAssocID="{9AEBBFAB-2AED-40BE-8278-A3609D443ECD}" presName="Parent" presStyleLbl="alignNode1" presStyleIdx="1" presStyleCnt="3" custScaleX="113145" custScaleY="95835" custLinFactNeighborX="3083" custLinFactNeighborY="-75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20878-9651-455D-9063-BD9E59E27848}" type="pres">
      <dgm:prSet presAssocID="{9AEBBFAB-2AED-40BE-8278-A3609D443ECD}" presName="Accent" presStyleLbl="parChTrans1D1" presStyleIdx="1" presStyleCnt="3" custLinFactY="388336" custLinFactNeighborX="-1441" custLinFactNeighborY="400000"/>
      <dgm:spPr/>
    </dgm:pt>
    <dgm:pt modelId="{1FA6DEAA-9FB7-477A-B75C-F3B9D6D2ADB9}" type="pres">
      <dgm:prSet presAssocID="{BB604CDE-B520-49AA-8429-3B399F66DDA7}" presName="sibTrans" presStyleCnt="0"/>
      <dgm:spPr/>
    </dgm:pt>
    <dgm:pt modelId="{5E60B092-9B28-4EC1-BE40-FAEA60B122CD}" type="pres">
      <dgm:prSet presAssocID="{C64D3B83-6AB9-4B60-BC0E-5B24023C6096}" presName="composite" presStyleCnt="0"/>
      <dgm:spPr/>
    </dgm:pt>
    <dgm:pt modelId="{4DD3D5BF-9FEB-48AB-9B4A-5EC1B84B5769}" type="pres">
      <dgm:prSet presAssocID="{C64D3B83-6AB9-4B60-BC0E-5B24023C6096}" presName="FirstChild" presStyleLbl="revTx" presStyleIdx="2" presStyleCnt="3" custScaleX="88292" custLinFactNeighborX="-1041" custLinFactNeighborY="86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CB43C3-A045-48A7-A954-2722C3D8FC20}" type="pres">
      <dgm:prSet presAssocID="{C64D3B83-6AB9-4B60-BC0E-5B24023C6096}" presName="Parent" presStyleLbl="alignNode1" presStyleIdx="2" presStyleCnt="3" custScaleX="122976" custScaleY="102775" custLinFactNeighborX="-3784" custLinFactNeighborY="-717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5586F-519E-4968-8B17-2F972F23717C}" type="pres">
      <dgm:prSet presAssocID="{C64D3B83-6AB9-4B60-BC0E-5B24023C6096}" presName="Accent" presStyleLbl="parChTrans1D1" presStyleIdx="2" presStyleCnt="3" custLinFactNeighborX="-2080"/>
      <dgm:spPr/>
    </dgm:pt>
  </dgm:ptLst>
  <dgm:cxnLst>
    <dgm:cxn modelId="{CAF4740C-275D-46BF-8F37-0EDD68A828FD}" type="presOf" srcId="{2EC1B6C5-073B-4ED0-8387-CC3DA439384A}" destId="{4DD3D5BF-9FEB-48AB-9B4A-5EC1B84B5769}" srcOrd="0" destOrd="0" presId="urn:microsoft.com/office/officeart/2011/layout/TabList"/>
    <dgm:cxn modelId="{72B7C7EB-5413-4F82-B1ED-FBB160BD07F0}" type="presOf" srcId="{9AEBBFAB-2AED-40BE-8278-A3609D443ECD}" destId="{D8E05B53-44A6-4C9B-9428-E4F4DEC847EB}" srcOrd="0" destOrd="0" presId="urn:microsoft.com/office/officeart/2011/layout/TabList"/>
    <dgm:cxn modelId="{E3136F74-F198-42EA-A495-B10B8EF4B62F}" type="presOf" srcId="{D672FA6F-CC02-456B-A5DA-9CB032AFF886}" destId="{38ED3D7C-4566-4C12-B593-C8257A68C4C0}" srcOrd="0" destOrd="0" presId="urn:microsoft.com/office/officeart/2011/layout/TabList"/>
    <dgm:cxn modelId="{52C5C1DD-8C32-4216-9CB0-589B7278E579}" srcId="{D672FA6F-CC02-456B-A5DA-9CB032AFF886}" destId="{9AEBBFAB-2AED-40BE-8278-A3609D443ECD}" srcOrd="1" destOrd="0" parTransId="{82195916-AB8F-429A-A572-C8144B8399E5}" sibTransId="{BB604CDE-B520-49AA-8429-3B399F66DDA7}"/>
    <dgm:cxn modelId="{187DA274-7EF8-454D-9846-F21F5F1AE133}" srcId="{D672FA6F-CC02-456B-A5DA-9CB032AFF886}" destId="{C64D3B83-6AB9-4B60-BC0E-5B24023C6096}" srcOrd="2" destOrd="0" parTransId="{36092157-DDCA-4526-B577-77DD8939B1F0}" sibTransId="{D327D957-2B8A-4D4D-A4CC-FD06DCFCEBC7}"/>
    <dgm:cxn modelId="{1487FDE4-2F2B-4F58-B0A1-399184295A01}" srcId="{9AEBBFAB-2AED-40BE-8278-A3609D443ECD}" destId="{C500EC1B-F3F5-4BCA-9AD3-A6E874B481BF}" srcOrd="0" destOrd="0" parTransId="{D3A373B0-3F4B-403E-92E9-408CEB39D112}" sibTransId="{87273D5A-36AB-4564-ACAC-0C4CF5788179}"/>
    <dgm:cxn modelId="{BF48C1B5-ACE3-4D80-A0EA-66A479E52438}" type="presOf" srcId="{7C2C3A86-5EFE-4B75-A8C0-8F672CFF62CA}" destId="{154356E3-F1BE-4F3D-B013-CAA958B3E296}" srcOrd="0" destOrd="0" presId="urn:microsoft.com/office/officeart/2011/layout/TabList"/>
    <dgm:cxn modelId="{9507D20A-EAD9-4B2E-B780-F55F4C04EC4D}" type="presOf" srcId="{C64D3B83-6AB9-4B60-BC0E-5B24023C6096}" destId="{F9CB43C3-A045-48A7-A954-2722C3D8FC20}" srcOrd="0" destOrd="0" presId="urn:microsoft.com/office/officeart/2011/layout/TabList"/>
    <dgm:cxn modelId="{5276CD61-EA1C-4A17-9990-611CD6D802DD}" srcId="{D672FA6F-CC02-456B-A5DA-9CB032AFF886}" destId="{050F9CBB-545E-4E18-A838-D55818B2B43C}" srcOrd="0" destOrd="0" parTransId="{180FDF82-7C59-4EB2-9C21-CD6C7B4B4291}" sibTransId="{B07A81A1-0E7B-484E-BB6A-499CD39E1109}"/>
    <dgm:cxn modelId="{BD0DF1CB-BFE8-48A5-8292-714AB8663441}" type="presOf" srcId="{050F9CBB-545E-4E18-A838-D55818B2B43C}" destId="{028B5AB0-ED15-4C69-AC44-EE04FB4DBB65}" srcOrd="0" destOrd="0" presId="urn:microsoft.com/office/officeart/2011/layout/TabList"/>
    <dgm:cxn modelId="{4B0A2B45-617D-435B-82A2-946E7443D2B4}" type="presOf" srcId="{C500EC1B-F3F5-4BCA-9AD3-A6E874B481BF}" destId="{561653FB-595E-43C9-B8B2-EA681FEB4ECD}" srcOrd="0" destOrd="0" presId="urn:microsoft.com/office/officeart/2011/layout/TabList"/>
    <dgm:cxn modelId="{98342E11-E350-45A2-83F8-74CB453FB570}" srcId="{C64D3B83-6AB9-4B60-BC0E-5B24023C6096}" destId="{2EC1B6C5-073B-4ED0-8387-CC3DA439384A}" srcOrd="0" destOrd="0" parTransId="{C0877413-1BE2-4B78-8576-39AA71B6D370}" sibTransId="{261E46EA-DB17-46CC-A2B1-6EA87F54ED9A}"/>
    <dgm:cxn modelId="{59A4341B-6FDD-48C0-988E-84867133E8D9}" srcId="{050F9CBB-545E-4E18-A838-D55818B2B43C}" destId="{7C2C3A86-5EFE-4B75-A8C0-8F672CFF62CA}" srcOrd="0" destOrd="0" parTransId="{336D7616-3BCB-41A0-A8B0-C41DFB6F2BA5}" sibTransId="{58546DCE-EE48-4E8A-A584-9A5C3C6E0C47}"/>
    <dgm:cxn modelId="{F87A4676-192E-4713-91F7-68FE45781DEB}" type="presParOf" srcId="{38ED3D7C-4566-4C12-B593-C8257A68C4C0}" destId="{7431AA2C-91AC-4AD8-895A-228713652490}" srcOrd="0" destOrd="0" presId="urn:microsoft.com/office/officeart/2011/layout/TabList"/>
    <dgm:cxn modelId="{F0FEFCB7-020A-4EF8-9ACE-6196FB290A5B}" type="presParOf" srcId="{7431AA2C-91AC-4AD8-895A-228713652490}" destId="{154356E3-F1BE-4F3D-B013-CAA958B3E296}" srcOrd="0" destOrd="0" presId="urn:microsoft.com/office/officeart/2011/layout/TabList"/>
    <dgm:cxn modelId="{701FE552-E2F7-4D1A-A1B0-31C89928E496}" type="presParOf" srcId="{7431AA2C-91AC-4AD8-895A-228713652490}" destId="{028B5AB0-ED15-4C69-AC44-EE04FB4DBB65}" srcOrd="1" destOrd="0" presId="urn:microsoft.com/office/officeart/2011/layout/TabList"/>
    <dgm:cxn modelId="{CA0423F7-AD1E-43CD-8F2E-824CC0FA6F50}" type="presParOf" srcId="{7431AA2C-91AC-4AD8-895A-228713652490}" destId="{556A7905-989A-45C5-AEE5-1A1C81761AEE}" srcOrd="2" destOrd="0" presId="urn:microsoft.com/office/officeart/2011/layout/TabList"/>
    <dgm:cxn modelId="{CD86222C-DCCA-4FDF-8538-0E4AFD84CC73}" type="presParOf" srcId="{38ED3D7C-4566-4C12-B593-C8257A68C4C0}" destId="{07FDDA47-34F7-47C2-AF4C-A5C867713F0D}" srcOrd="1" destOrd="0" presId="urn:microsoft.com/office/officeart/2011/layout/TabList"/>
    <dgm:cxn modelId="{FA118F87-FF36-4B36-94EF-124A8F0F7A4A}" type="presParOf" srcId="{38ED3D7C-4566-4C12-B593-C8257A68C4C0}" destId="{6CEBD4F3-1961-4EAA-B78B-BADBE3DA4268}" srcOrd="2" destOrd="0" presId="urn:microsoft.com/office/officeart/2011/layout/TabList"/>
    <dgm:cxn modelId="{5B801A5D-5EF3-40E9-A3A9-583B7BBFD403}" type="presParOf" srcId="{6CEBD4F3-1961-4EAA-B78B-BADBE3DA4268}" destId="{561653FB-595E-43C9-B8B2-EA681FEB4ECD}" srcOrd="0" destOrd="0" presId="urn:microsoft.com/office/officeart/2011/layout/TabList"/>
    <dgm:cxn modelId="{44913133-5B1E-4CD1-9A99-42996AE72B9B}" type="presParOf" srcId="{6CEBD4F3-1961-4EAA-B78B-BADBE3DA4268}" destId="{D8E05B53-44A6-4C9B-9428-E4F4DEC847EB}" srcOrd="1" destOrd="0" presId="urn:microsoft.com/office/officeart/2011/layout/TabList"/>
    <dgm:cxn modelId="{62493122-E9AD-4D64-B246-230D6C32992A}" type="presParOf" srcId="{6CEBD4F3-1961-4EAA-B78B-BADBE3DA4268}" destId="{DC720878-9651-455D-9063-BD9E59E27848}" srcOrd="2" destOrd="0" presId="urn:microsoft.com/office/officeart/2011/layout/TabList"/>
    <dgm:cxn modelId="{5791100F-3789-4C08-8FED-6505FAA0382D}" type="presParOf" srcId="{38ED3D7C-4566-4C12-B593-C8257A68C4C0}" destId="{1FA6DEAA-9FB7-477A-B75C-F3B9D6D2ADB9}" srcOrd="3" destOrd="0" presId="urn:microsoft.com/office/officeart/2011/layout/TabList"/>
    <dgm:cxn modelId="{9133C9E1-2509-4D15-AFDA-DCBA0018D1F8}" type="presParOf" srcId="{38ED3D7C-4566-4C12-B593-C8257A68C4C0}" destId="{5E60B092-9B28-4EC1-BE40-FAEA60B122CD}" srcOrd="4" destOrd="0" presId="urn:microsoft.com/office/officeart/2011/layout/TabList"/>
    <dgm:cxn modelId="{0EB26B1E-A8C5-47AF-B6FB-0FCE7C183188}" type="presParOf" srcId="{5E60B092-9B28-4EC1-BE40-FAEA60B122CD}" destId="{4DD3D5BF-9FEB-48AB-9B4A-5EC1B84B5769}" srcOrd="0" destOrd="0" presId="urn:microsoft.com/office/officeart/2011/layout/TabList"/>
    <dgm:cxn modelId="{DF083AEF-51C1-43FC-860E-61D5F6883449}" type="presParOf" srcId="{5E60B092-9B28-4EC1-BE40-FAEA60B122CD}" destId="{F9CB43C3-A045-48A7-A954-2722C3D8FC20}" srcOrd="1" destOrd="0" presId="urn:microsoft.com/office/officeart/2011/layout/TabList"/>
    <dgm:cxn modelId="{C6380AD0-735E-4AB7-84A5-486E508FC344}" type="presParOf" srcId="{5E60B092-9B28-4EC1-BE40-FAEA60B122CD}" destId="{FAB5586F-519E-4968-8B17-2F972F23717C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FA847-A624-4EED-A426-73B0FB5A9A98}">
      <dsp:nvSpPr>
        <dsp:cNvPr id="0" name=""/>
        <dsp:cNvSpPr/>
      </dsp:nvSpPr>
      <dsp:spPr>
        <a:xfrm>
          <a:off x="274319" y="459669"/>
          <a:ext cx="2880360" cy="28803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Corruption tops the list of major challenges facing the country at 49.4%, followed by unemployment (36.8%) and poverty/famine (27.2%).</a:t>
          </a:r>
        </a:p>
      </dsp:txBody>
      <dsp:txXfrm>
        <a:off x="754379" y="939729"/>
        <a:ext cx="1920240" cy="1920240"/>
      </dsp:txXfrm>
    </dsp:sp>
    <dsp:sp modelId="{633040C2-69CC-48A0-9196-830E5111BF23}">
      <dsp:nvSpPr>
        <dsp:cNvPr id="0" name=""/>
        <dsp:cNvSpPr/>
      </dsp:nvSpPr>
      <dsp:spPr>
        <a:xfrm>
          <a:off x="31501" y="249300"/>
          <a:ext cx="3236976" cy="3236976"/>
        </a:xfrm>
        <a:prstGeom prst="circularArrow">
          <a:avLst>
            <a:gd name="adj1" fmla="val 5085"/>
            <a:gd name="adj2" fmla="val 327528"/>
            <a:gd name="adj3" fmla="val 15829504"/>
            <a:gd name="adj4" fmla="val 16242968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CD079-B1A6-4FF1-A2E6-184B7800BE56}">
      <dsp:nvSpPr>
        <dsp:cNvPr id="0" name=""/>
        <dsp:cNvSpPr/>
      </dsp:nvSpPr>
      <dsp:spPr>
        <a:xfrm>
          <a:off x="3687702" y="382"/>
          <a:ext cx="1968375" cy="1172467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Economy &amp; Efficiency</a:t>
          </a:r>
        </a:p>
      </dsp:txBody>
      <dsp:txXfrm>
        <a:off x="3744937" y="57617"/>
        <a:ext cx="1853905" cy="1057997"/>
      </dsp:txXfrm>
    </dsp:sp>
    <dsp:sp modelId="{844B1148-D1C7-4713-AD08-337BD8C086B3}">
      <dsp:nvSpPr>
        <dsp:cNvPr id="0" name=""/>
        <dsp:cNvSpPr/>
      </dsp:nvSpPr>
      <dsp:spPr>
        <a:xfrm>
          <a:off x="2330416" y="586616"/>
          <a:ext cx="4682946" cy="4682946"/>
        </a:xfrm>
        <a:custGeom>
          <a:avLst/>
          <a:gdLst/>
          <a:ahLst/>
          <a:cxnLst/>
          <a:rect l="0" t="0" r="0" b="0"/>
          <a:pathLst>
            <a:path>
              <a:moveTo>
                <a:pt x="3337759" y="222532"/>
              </a:moveTo>
              <a:arcTo wR="2341473" hR="2341473" stAng="17710922" swAng="1948647"/>
            </a:path>
          </a:pathLst>
        </a:custGeom>
        <a:noFill/>
        <a:ln w="9525" cap="flat" cmpd="sng" algn="ctr">
          <a:solidFill>
            <a:schemeClr val="accent4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92C32-5706-46A5-B01C-6955AC508EF7}">
      <dsp:nvSpPr>
        <dsp:cNvPr id="0" name=""/>
        <dsp:cNvSpPr/>
      </dsp:nvSpPr>
      <dsp:spPr>
        <a:xfrm>
          <a:off x="5839636" y="1686819"/>
          <a:ext cx="2118252" cy="1035429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Promote Competition </a:t>
          </a:r>
        </a:p>
      </dsp:txBody>
      <dsp:txXfrm>
        <a:off x="5890181" y="1737364"/>
        <a:ext cx="2017162" cy="934339"/>
      </dsp:txXfrm>
    </dsp:sp>
    <dsp:sp modelId="{07B6F657-DB73-4B06-909E-AC675588CCC6}">
      <dsp:nvSpPr>
        <dsp:cNvPr id="0" name=""/>
        <dsp:cNvSpPr/>
      </dsp:nvSpPr>
      <dsp:spPr>
        <a:xfrm>
          <a:off x="2375425" y="-119524"/>
          <a:ext cx="4682946" cy="4682946"/>
        </a:xfrm>
        <a:custGeom>
          <a:avLst/>
          <a:gdLst/>
          <a:ahLst/>
          <a:cxnLst/>
          <a:rect l="0" t="0" r="0" b="0"/>
          <a:pathLst>
            <a:path>
              <a:moveTo>
                <a:pt x="4626250" y="2853612"/>
              </a:moveTo>
              <a:arcTo wR="2341473" hR="2341473" stAng="758050" swAng="1765215"/>
            </a:path>
          </a:pathLst>
        </a:custGeom>
        <a:noFill/>
        <a:ln w="9525" cap="flat" cmpd="sng" algn="ctr">
          <a:solidFill>
            <a:schemeClr val="accent4">
              <a:shade val="90000"/>
              <a:hueOff val="0"/>
              <a:satOff val="0"/>
              <a:lumOff val="14596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E8DF7-896B-4D9B-BCA9-9F45BB9D4045}">
      <dsp:nvSpPr>
        <dsp:cNvPr id="0" name=""/>
        <dsp:cNvSpPr/>
      </dsp:nvSpPr>
      <dsp:spPr>
        <a:xfrm>
          <a:off x="5320402" y="3799334"/>
          <a:ext cx="1641689" cy="904922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Integrity &amp; Fairness</a:t>
          </a:r>
        </a:p>
      </dsp:txBody>
      <dsp:txXfrm>
        <a:off x="5364577" y="3843509"/>
        <a:ext cx="1553339" cy="816572"/>
      </dsp:txXfrm>
    </dsp:sp>
    <dsp:sp modelId="{1D8258B5-856E-4698-80BE-E8EA7234F7B1}">
      <dsp:nvSpPr>
        <dsp:cNvPr id="0" name=""/>
        <dsp:cNvSpPr/>
      </dsp:nvSpPr>
      <dsp:spPr>
        <a:xfrm>
          <a:off x="2324160" y="191347"/>
          <a:ext cx="4682946" cy="4682946"/>
        </a:xfrm>
        <a:custGeom>
          <a:avLst/>
          <a:gdLst/>
          <a:ahLst/>
          <a:cxnLst/>
          <a:rect l="0" t="0" r="0" b="0"/>
          <a:pathLst>
            <a:path>
              <a:moveTo>
                <a:pt x="3205942" y="4517521"/>
              </a:moveTo>
              <a:arcTo wR="2341473" hR="2341473" stAng="4100026" swAng="1807725"/>
            </a:path>
          </a:pathLst>
        </a:custGeom>
        <a:noFill/>
        <a:ln w="9525" cap="flat" cmpd="sng" algn="ctr">
          <a:solidFill>
            <a:schemeClr val="accent4">
              <a:shade val="90000"/>
              <a:hueOff val="0"/>
              <a:satOff val="0"/>
              <a:lumOff val="29191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CD52E-AB88-4CE4-8034-EDE579FB79F8}">
      <dsp:nvSpPr>
        <dsp:cNvPr id="0" name=""/>
        <dsp:cNvSpPr/>
      </dsp:nvSpPr>
      <dsp:spPr>
        <a:xfrm>
          <a:off x="2053307" y="3746322"/>
          <a:ext cx="2450818" cy="1100619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Transparency &amp; Accountability</a:t>
          </a:r>
        </a:p>
      </dsp:txBody>
      <dsp:txXfrm>
        <a:off x="2107035" y="3800050"/>
        <a:ext cx="2343362" cy="993163"/>
      </dsp:txXfrm>
    </dsp:sp>
    <dsp:sp modelId="{3F370BCA-30F0-49FB-A4E6-69FAAA15E4EA}">
      <dsp:nvSpPr>
        <dsp:cNvPr id="0" name=""/>
        <dsp:cNvSpPr/>
      </dsp:nvSpPr>
      <dsp:spPr>
        <a:xfrm>
          <a:off x="2486595" y="78242"/>
          <a:ext cx="4682946" cy="4682946"/>
        </a:xfrm>
        <a:custGeom>
          <a:avLst/>
          <a:gdLst/>
          <a:ahLst/>
          <a:cxnLst/>
          <a:rect l="0" t="0" r="0" b="0"/>
          <a:pathLst>
            <a:path>
              <a:moveTo>
                <a:pt x="405991" y="3659201"/>
              </a:moveTo>
              <a:arcTo wR="2341473" hR="2341473" stAng="8745114" swAng="1562188"/>
            </a:path>
          </a:pathLst>
        </a:custGeom>
        <a:noFill/>
        <a:ln w="9525" cap="flat" cmpd="sng" algn="ctr">
          <a:solidFill>
            <a:schemeClr val="accent4">
              <a:shade val="90000"/>
              <a:hueOff val="0"/>
              <a:satOff val="0"/>
              <a:lumOff val="43787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DA494-F279-485B-9CDE-C5B1791E206B}">
      <dsp:nvSpPr>
        <dsp:cNvPr id="0" name=""/>
        <dsp:cNvSpPr/>
      </dsp:nvSpPr>
      <dsp:spPr>
        <a:xfrm>
          <a:off x="1358185" y="1713283"/>
          <a:ext cx="2517811" cy="1030212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Local Industry &amp; Economic Development</a:t>
          </a:r>
        </a:p>
      </dsp:txBody>
      <dsp:txXfrm>
        <a:off x="1408476" y="1763574"/>
        <a:ext cx="2417229" cy="929630"/>
      </dsp:txXfrm>
    </dsp:sp>
    <dsp:sp modelId="{7ACC6912-45D0-49A2-8787-7426C98C27DB}">
      <dsp:nvSpPr>
        <dsp:cNvPr id="0" name=""/>
        <dsp:cNvSpPr/>
      </dsp:nvSpPr>
      <dsp:spPr>
        <a:xfrm>
          <a:off x="2622818" y="424887"/>
          <a:ext cx="4682946" cy="4682946"/>
        </a:xfrm>
        <a:custGeom>
          <a:avLst/>
          <a:gdLst/>
          <a:ahLst/>
          <a:cxnLst/>
          <a:rect l="0" t="0" r="0" b="0"/>
          <a:pathLst>
            <a:path>
              <a:moveTo>
                <a:pt x="255696" y="1277502"/>
              </a:moveTo>
              <a:arcTo wR="2341473" hR="2341473" stAng="12421588" swAng="1778148"/>
            </a:path>
          </a:pathLst>
        </a:custGeom>
        <a:noFill/>
        <a:ln w="9525" cap="flat" cmpd="sng" algn="ctr">
          <a:solidFill>
            <a:schemeClr val="accent4">
              <a:shade val="90000"/>
              <a:hueOff val="0"/>
              <a:satOff val="0"/>
              <a:lumOff val="58383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5586F-519E-4968-8B17-2F972F23717C}">
      <dsp:nvSpPr>
        <dsp:cNvPr id="0" name=""/>
        <dsp:cNvSpPr/>
      </dsp:nvSpPr>
      <dsp:spPr>
        <a:xfrm>
          <a:off x="0" y="4581642"/>
          <a:ext cx="7121038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20878-9651-455D-9063-BD9E59E27848}">
      <dsp:nvSpPr>
        <dsp:cNvPr id="0" name=""/>
        <dsp:cNvSpPr/>
      </dsp:nvSpPr>
      <dsp:spPr>
        <a:xfrm>
          <a:off x="0" y="3267066"/>
          <a:ext cx="7121038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A7905-989A-45C5-AEE5-1A1C81761AEE}">
      <dsp:nvSpPr>
        <dsp:cNvPr id="0" name=""/>
        <dsp:cNvSpPr/>
      </dsp:nvSpPr>
      <dsp:spPr>
        <a:xfrm>
          <a:off x="0" y="1452928"/>
          <a:ext cx="7121038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356E3-F1BE-4F3D-B013-CAA958B3E296}">
      <dsp:nvSpPr>
        <dsp:cNvPr id="0" name=""/>
        <dsp:cNvSpPr/>
      </dsp:nvSpPr>
      <dsp:spPr>
        <a:xfrm>
          <a:off x="2257246" y="212857"/>
          <a:ext cx="4703932" cy="941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altLang="en-US" sz="1800" kern="1200" dirty="0">
            <a:latin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altLang="en-US" sz="1800" kern="1200" dirty="0">
            <a:latin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altLang="en-US" sz="1800" kern="1200" dirty="0">
            <a:latin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altLang="en-US" sz="1800" kern="1200" dirty="0">
            <a:latin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altLang="en-US" sz="1800" kern="1200" dirty="0">
            <a:latin typeface="Tahoma" panose="020B0604030504040204" pitchFamily="34" charset="0"/>
            <a:cs typeface="Tahoma" panose="020B0604030504040204" pitchFamily="34" charset="0"/>
          </a:endParaRPr>
        </a:p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kern="1200" dirty="0">
              <a:latin typeface="Tahoma" panose="020B0604030504040204" pitchFamily="34" charset="0"/>
              <a:cs typeface="Tahoma" panose="020B0604030504040204" pitchFamily="34" charset="0"/>
            </a:rPr>
            <a:t>Criteria: </a:t>
          </a:r>
          <a:r>
            <a:rPr lang="en-US" altLang="en-US" sz="1800" b="1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personalities involved, value involved </a:t>
          </a:r>
          <a:r>
            <a:rPr lang="en-US" altLang="en-US" sz="1800" b="0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and</a:t>
          </a:r>
          <a:r>
            <a:rPr lang="en-US" altLang="en-US" sz="1800" b="1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 public interest. </a:t>
          </a:r>
        </a:p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kern="1200" dirty="0">
              <a:latin typeface="Tahoma" panose="020B0604030504040204" pitchFamily="34" charset="0"/>
              <a:cs typeface="Tahoma" panose="020B0604030504040204" pitchFamily="34" charset="0"/>
            </a:rPr>
            <a:t>Aimed at causing maximum deterrence.</a:t>
          </a:r>
          <a:endParaRPr lang="en-US" sz="700" kern="1200" dirty="0"/>
        </a:p>
      </dsp:txBody>
      <dsp:txXfrm>
        <a:off x="2257246" y="212857"/>
        <a:ext cx="4703932" cy="941125"/>
      </dsp:txXfrm>
    </dsp:sp>
    <dsp:sp modelId="{028B5AB0-ED15-4C69-AC44-EE04FB4DBB65}">
      <dsp:nvSpPr>
        <dsp:cNvPr id="0" name=""/>
        <dsp:cNvSpPr/>
      </dsp:nvSpPr>
      <dsp:spPr>
        <a:xfrm>
          <a:off x="-69263" y="0"/>
          <a:ext cx="2187326" cy="1402361"/>
        </a:xfrm>
        <a:prstGeom prst="round2SameRect">
          <a:avLst>
            <a:gd name="adj1" fmla="val 16670"/>
            <a:gd name="adj2" fmla="val 0"/>
          </a:avLst>
        </a:prstGeom>
        <a:solidFill>
          <a:srgbClr val="FF99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000" b="1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High</a:t>
          </a:r>
          <a:r>
            <a:rPr lang="en-US" altLang="en-US" sz="20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en-US" sz="2000" b="1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Impact</a:t>
          </a:r>
          <a:r>
            <a:rPr lang="en-US" altLang="en-US" sz="20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en-US" sz="2000" b="1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Investigations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-793" y="68470"/>
        <a:ext cx="2050386" cy="1333891"/>
      </dsp:txXfrm>
    </dsp:sp>
    <dsp:sp modelId="{561653FB-595E-43C9-B8B2-EA681FEB4ECD}">
      <dsp:nvSpPr>
        <dsp:cNvPr id="0" name=""/>
        <dsp:cNvSpPr/>
      </dsp:nvSpPr>
      <dsp:spPr>
        <a:xfrm>
          <a:off x="2171128" y="1625302"/>
          <a:ext cx="4773016" cy="1615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800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Targets both </a:t>
          </a:r>
          <a:r>
            <a:rPr lang="en-US" sz="1800" b="1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possession of unexplained wealth </a:t>
          </a:r>
          <a:r>
            <a:rPr lang="en-US" sz="1800" b="0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and </a:t>
          </a:r>
          <a:r>
            <a:rPr lang="en-US" sz="1800" b="1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corruptly acquired assets.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800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Law permits use of </a:t>
          </a:r>
          <a:r>
            <a:rPr lang="en-US" sz="1800" b="1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Alternative Dispute Resolution.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2171128" y="1625302"/>
        <a:ext cx="4773016" cy="1615240"/>
      </dsp:txXfrm>
    </dsp:sp>
    <dsp:sp modelId="{D8E05B53-44A6-4C9B-9428-E4F4DEC847EB}">
      <dsp:nvSpPr>
        <dsp:cNvPr id="0" name=""/>
        <dsp:cNvSpPr/>
      </dsp:nvSpPr>
      <dsp:spPr>
        <a:xfrm>
          <a:off x="-3763" y="1599505"/>
          <a:ext cx="2094845" cy="1343953"/>
        </a:xfrm>
        <a:prstGeom prst="round2SameRect">
          <a:avLst>
            <a:gd name="adj1" fmla="val 16670"/>
            <a:gd name="adj2" fmla="val 0"/>
          </a:avLst>
        </a:prstGeom>
        <a:solidFill>
          <a:srgbClr val="FFCC99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000" b="1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Asset</a:t>
          </a:r>
          <a:r>
            <a:rPr lang="en-US" altLang="en-US" sz="20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en-US" sz="2000" b="1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Tracing</a:t>
          </a:r>
          <a:r>
            <a:rPr lang="en-US" altLang="en-US" sz="20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en-US" sz="2000" b="1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and</a:t>
          </a:r>
          <a:r>
            <a:rPr lang="en-US" altLang="en-US" sz="20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altLang="en-US" sz="2000" b="1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Recovery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61855" y="1665123"/>
        <a:ext cx="1963609" cy="1278335"/>
      </dsp:txXfrm>
    </dsp:sp>
    <dsp:sp modelId="{4DD3D5BF-9FEB-48AB-9B4A-5EC1B84B5769}">
      <dsp:nvSpPr>
        <dsp:cNvPr id="0" name=""/>
        <dsp:cNvSpPr/>
      </dsp:nvSpPr>
      <dsp:spPr>
        <a:xfrm>
          <a:off x="2211442" y="3200722"/>
          <a:ext cx="4652607" cy="1402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To proactively mitigate corruption through </a:t>
          </a:r>
          <a:r>
            <a:rPr lang="en-US" altLang="en-US" sz="1800" b="1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promotion of institutional and personal integrity.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2211442" y="3200722"/>
        <a:ext cx="4652607" cy="1402361"/>
      </dsp:txXfrm>
    </dsp:sp>
    <dsp:sp modelId="{F9CB43C3-A045-48A7-A954-2722C3D8FC20}">
      <dsp:nvSpPr>
        <dsp:cNvPr id="0" name=""/>
        <dsp:cNvSpPr/>
      </dsp:nvSpPr>
      <dsp:spPr>
        <a:xfrm>
          <a:off x="-106348" y="3149767"/>
          <a:ext cx="2276863" cy="1441277"/>
        </a:xfrm>
        <a:prstGeom prst="round2SameRect">
          <a:avLst>
            <a:gd name="adj1" fmla="val 16670"/>
            <a:gd name="adj2" fmla="val 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000" b="1" kern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rPr>
            <a:t>Prevention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-35978" y="3220137"/>
        <a:ext cx="2136123" cy="1370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5A872-00A2-4C06-BC70-7D2EFC68836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0ED3F-45CE-445D-9B22-79DBD27F0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51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9D3867-99B6-40FE-B948-8C263CEE917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4049713" y="0"/>
            <a:ext cx="30956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725" tIns="44862" rIns="89725" bIns="4486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4049713" y="9429750"/>
            <a:ext cx="30956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791" tIns="43617" rIns="88791" bIns="43617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/>
              <a:t>8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0" y="9429750"/>
            <a:ext cx="30972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725" tIns="44862" rIns="89725" bIns="4486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0" y="0"/>
            <a:ext cx="30972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725" tIns="44862" rIns="89725" bIns="44862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83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" y="750888"/>
            <a:ext cx="6592888" cy="37099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8850" y="4714875"/>
            <a:ext cx="489108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791" tIns="43617" rIns="88791" bIns="4361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1289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BBBCA7-40B9-429D-BED7-4BB43ECE42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847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961EB7-A1F7-415F-8A1D-A58FD2DC8563}" type="slidenum">
              <a:rPr lang="en-US" altLang="en-US" sz="1800" smtClean="0">
                <a:solidFill>
                  <a:srgbClr val="000000"/>
                </a:solidFill>
              </a:rPr>
              <a:pPr/>
              <a:t>8</a:t>
            </a:fld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458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318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1C9976-E518-43A7-98EF-B663A924FB8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18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552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961EB7-A1F7-415F-8A1D-A58FD2DC8563}" type="slidenum">
              <a:rPr lang="en-US" altLang="en-US" sz="1800" smtClean="0">
                <a:solidFill>
                  <a:srgbClr val="000000"/>
                </a:solidFill>
              </a:rPr>
              <a:pPr/>
              <a:t>14</a:t>
            </a:fld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55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584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A5951A-B158-44F9-B0F4-C1ADFEF71E15}" type="slidenum">
              <a:rPr lang="en-US" altLang="en-US" sz="1800">
                <a:solidFill>
                  <a:srgbClr val="000000"/>
                </a:solidFill>
              </a:rPr>
              <a:pPr/>
              <a:t>16</a:t>
            </a:fld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55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8050072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D52B-9F32-441F-8248-7997758CD029}" type="datetimeFigureOut">
              <a:rPr lang="en-US" smtClean="0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CBB93B-5DEF-4BAD-A8FA-614DE0C7800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0518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1133" y="274643"/>
            <a:ext cx="209126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15219" y="274643"/>
            <a:ext cx="6072716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D52B-9F32-441F-8248-7997758CD029}" type="datetimeFigureOut">
              <a:rPr lang="en-US" smtClean="0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0513E7-6239-4919-ADD4-3D91C41BD9E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61907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18D38CE1-9B9B-4455-B3F4-08D72EB54456}" type="datetime1">
              <a:rPr lang="en-US" smtClean="0"/>
              <a:pPr>
                <a:defRPr/>
              </a:pPr>
              <a:t>3/22/2021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en-GB"/>
              <a:t>Tukomeshe Ufisadi, Tuijenge Kenya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EC1B9B-C3E2-4F6A-8061-195AFD6BA4B2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7150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829439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16A096-F745-474F-AE50-D97A9AA2577C}" type="datetime1">
              <a:rPr lang="en-GB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22/03/2021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333399"/>
                </a:solidFill>
              </a:rPr>
              <a:t>Confidential &amp; for IFC Staff Only Working Draft – Discussion Paper Only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0DB9B2-1780-4183-ABCF-703FD6417B3B}" type="slidenum">
              <a:rPr lang="en-US" altLang="en-US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31357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1B8C2C-D171-4248-84EA-882092FE6F5B}" type="datetime1">
              <a:rPr lang="en-GB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22/03/2021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333399"/>
                </a:solidFill>
              </a:rPr>
              <a:t>Confidential &amp; for IFC Staff Only Working Draft – Discussion Paper Only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2EFA2D-4616-4AE8-9E04-A562B31CF4B2}" type="slidenum">
              <a:rPr lang="en-US" altLang="en-US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70023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5218" y="1600201"/>
            <a:ext cx="408093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99352" y="1600201"/>
            <a:ext cx="40830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7073A6-DF46-4ED9-ABE8-7BFE631886B9}" type="datetime1">
              <a:rPr lang="en-GB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22/03/2021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333399"/>
                </a:solidFill>
              </a:rPr>
              <a:t>Confidential &amp; for IFC Staff Only Working Draft – Discussion Paper Only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3E1E4-6BAC-44AD-AFF3-CE55FFD50606}" type="slidenum">
              <a:rPr lang="en-US" altLang="en-US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09259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618517-88EA-4B28-A94A-E3FA33558350}" type="datetime1">
              <a:rPr lang="en-GB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22/03/2021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333399"/>
                </a:solidFill>
              </a:rPr>
              <a:t>Confidential &amp; for IFC Staff Only Working Draft – Discussion Paper Only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6CC85D-6AD8-46ED-A9CE-646A7EA1C1B3}" type="slidenum">
              <a:rPr lang="en-US" altLang="en-US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65297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1EA491-1264-4D15-BD29-4FAD6DF69E84}" type="datetime1">
              <a:rPr lang="en-GB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22/03/2021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333399"/>
                </a:solidFill>
              </a:rPr>
              <a:t>Confidential &amp; for IFC Staff Only Working Draft – Discussion Paper Only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401D85-1142-4F32-B792-96C2D770695D}" type="slidenum">
              <a:rPr lang="en-US" altLang="en-US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53422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68E5B3-B2BB-4D82-A6FA-367B32B19D70}" type="datetime1">
              <a:rPr lang="en-GB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22/03/2021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333399"/>
                </a:solidFill>
              </a:rPr>
              <a:t>Confidential &amp; for IFC Staff Only Working Draft – Discussion Paper Only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E8BA6F-789C-4189-BB00-FCA5FE369075}" type="slidenum">
              <a:rPr lang="en-US" altLang="en-US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91433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D52B-9F32-441F-8248-7997758CD029}" type="datetimeFigureOut">
              <a:rPr lang="en-US" smtClean="0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E65874-DF52-4AB8-AA4F-FC7DF6073E5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40395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88F0B6-40F3-47FE-80B6-522300A6CD1B}" type="datetime1">
              <a:rPr lang="en-GB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22/03/2021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333399"/>
                </a:solidFill>
              </a:rPr>
              <a:t>Confidential &amp; for IFC Staff Only Working Draft – Discussion Paper Only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9BEECE-47EA-4B98-B186-52E2CEEEB404}" type="slidenum">
              <a:rPr lang="en-US" altLang="en-US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40527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628C25-26F1-4304-BA26-34A16BF631E5}" type="datetime1">
              <a:rPr lang="en-GB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22/03/2021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333399"/>
                </a:solidFill>
              </a:rPr>
              <a:t>Confidential &amp; for IFC Staff Only Working Draft – Discussion Paper Only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2963EC-133F-464E-840E-45D8B1A336BF}" type="slidenum">
              <a:rPr lang="en-US" altLang="en-US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3148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977B0B-9266-40DF-B078-35367D42B06F}" type="datetime1">
              <a:rPr lang="en-GB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22/03/2021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333399"/>
                </a:solidFill>
              </a:rPr>
              <a:t>Confidential &amp; for IFC Staff Only Working Draft – Discussion Paper Only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94BDDA-8365-4BBF-A79C-76A046B4E213}" type="slidenum">
              <a:rPr lang="en-US" altLang="en-US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9232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1133" y="274639"/>
            <a:ext cx="209126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15218" y="274639"/>
            <a:ext cx="6072716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4D14E0-7921-40D6-BD3A-1ED662BF2E1B}" type="datetime1">
              <a:rPr lang="en-GB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22/03/2021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333399"/>
                </a:solidFill>
              </a:rPr>
              <a:t>Confidential &amp; for IFC Staff Only Working Draft – Discussion Paper Only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21BB51-C262-4745-A693-BE0A0B999235}" type="slidenum">
              <a:rPr lang="en-US" altLang="en-US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01368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 userDrawn="1"/>
        </p:nvSpPr>
        <p:spPr bwMode="auto">
          <a:xfrm flipH="1">
            <a:off x="8506884" y="615951"/>
            <a:ext cx="1352549" cy="1895475"/>
          </a:xfrm>
          <a:custGeom>
            <a:avLst/>
            <a:gdLst>
              <a:gd name="T0" fmla="*/ 0 w 638"/>
              <a:gd name="T1" fmla="*/ 0 h 1194"/>
              <a:gd name="T2" fmla="*/ 2147483646 w 638"/>
              <a:gd name="T3" fmla="*/ 2147483646 h 1194"/>
              <a:gd name="T4" fmla="*/ 2147483646 w 638"/>
              <a:gd name="T5" fmla="*/ 2147483646 h 1194"/>
              <a:gd name="T6" fmla="*/ 2147483646 w 638"/>
              <a:gd name="T7" fmla="*/ 2147483646 h 1194"/>
              <a:gd name="T8" fmla="*/ 2147483646 w 638"/>
              <a:gd name="T9" fmla="*/ 2147483646 h 1194"/>
              <a:gd name="T10" fmla="*/ 2147483646 w 638"/>
              <a:gd name="T11" fmla="*/ 2147483646 h 1194"/>
              <a:gd name="T12" fmla="*/ 2147483646 w 638"/>
              <a:gd name="T13" fmla="*/ 2147483646 h 1194"/>
              <a:gd name="T14" fmla="*/ 2147483646 w 638"/>
              <a:gd name="T15" fmla="*/ 2147483646 h 1194"/>
              <a:gd name="T16" fmla="*/ 2147483646 w 638"/>
              <a:gd name="T17" fmla="*/ 2147483646 h 1194"/>
              <a:gd name="T18" fmla="*/ 2147483646 w 638"/>
              <a:gd name="T19" fmla="*/ 2147483646 h 1194"/>
              <a:gd name="T20" fmla="*/ 2147483646 w 638"/>
              <a:gd name="T21" fmla="*/ 2147483646 h 1194"/>
              <a:gd name="T22" fmla="*/ 2147483646 w 638"/>
              <a:gd name="T23" fmla="*/ 2147483646 h 1194"/>
              <a:gd name="T24" fmla="*/ 2147483646 w 638"/>
              <a:gd name="T25" fmla="*/ 2147483646 h 1194"/>
              <a:gd name="T26" fmla="*/ 2147483646 w 638"/>
              <a:gd name="T27" fmla="*/ 2147483646 h 1194"/>
              <a:gd name="T28" fmla="*/ 2147483646 w 638"/>
              <a:gd name="T29" fmla="*/ 2147483646 h 1194"/>
              <a:gd name="T30" fmla="*/ 2147483646 w 638"/>
              <a:gd name="T31" fmla="*/ 2147483646 h 1194"/>
              <a:gd name="T32" fmla="*/ 2147483646 w 638"/>
              <a:gd name="T33" fmla="*/ 2147483646 h 1194"/>
              <a:gd name="T34" fmla="*/ 2147483646 w 638"/>
              <a:gd name="T35" fmla="*/ 2147483646 h 1194"/>
              <a:gd name="T36" fmla="*/ 2147483646 w 638"/>
              <a:gd name="T37" fmla="*/ 2147483646 h 1194"/>
              <a:gd name="T38" fmla="*/ 2147483646 w 638"/>
              <a:gd name="T39" fmla="*/ 2147483646 h 1194"/>
              <a:gd name="T40" fmla="*/ 2147483646 w 638"/>
              <a:gd name="T41" fmla="*/ 2147483646 h 1194"/>
              <a:gd name="T42" fmla="*/ 2147483646 w 638"/>
              <a:gd name="T43" fmla="*/ 2147483646 h 1194"/>
              <a:gd name="T44" fmla="*/ 2147483646 w 638"/>
              <a:gd name="T45" fmla="*/ 2147483646 h 1194"/>
              <a:gd name="T46" fmla="*/ 2147483646 w 638"/>
              <a:gd name="T47" fmla="*/ 2147483646 h 1194"/>
              <a:gd name="T48" fmla="*/ 2147483646 w 638"/>
              <a:gd name="T49" fmla="*/ 2147483646 h 1194"/>
              <a:gd name="T50" fmla="*/ 2147483646 w 638"/>
              <a:gd name="T51" fmla="*/ 2147483646 h 1194"/>
              <a:gd name="T52" fmla="*/ 2147483646 w 638"/>
              <a:gd name="T53" fmla="*/ 2147483646 h 1194"/>
              <a:gd name="T54" fmla="*/ 2147483646 w 638"/>
              <a:gd name="T55" fmla="*/ 2147483646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Freeform 1683"/>
          <p:cNvSpPr>
            <a:spLocks/>
          </p:cNvSpPr>
          <p:nvPr userDrawn="1"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2147483646 w 448"/>
              <a:gd name="T1" fmla="*/ 2147483646 h 372"/>
              <a:gd name="T2" fmla="*/ 2147483646 w 448"/>
              <a:gd name="T3" fmla="*/ 2147483646 h 372"/>
              <a:gd name="T4" fmla="*/ 2147483646 w 448"/>
              <a:gd name="T5" fmla="*/ 2147483646 h 372"/>
              <a:gd name="T6" fmla="*/ 2147483646 w 448"/>
              <a:gd name="T7" fmla="*/ 2147483646 h 372"/>
              <a:gd name="T8" fmla="*/ 2147483646 w 448"/>
              <a:gd name="T9" fmla="*/ 2147483646 h 372"/>
              <a:gd name="T10" fmla="*/ 2147483646 w 448"/>
              <a:gd name="T11" fmla="*/ 2147483646 h 372"/>
              <a:gd name="T12" fmla="*/ 0 w 448"/>
              <a:gd name="T13" fmla="*/ 0 h 372"/>
              <a:gd name="T14" fmla="*/ 2147483646 w 448"/>
              <a:gd name="T15" fmla="*/ 0 h 372"/>
              <a:gd name="T16" fmla="*/ 2147483646 w 448"/>
              <a:gd name="T17" fmla="*/ 2147483646 h 372"/>
              <a:gd name="T18" fmla="*/ 2147483646 w 448"/>
              <a:gd name="T19" fmla="*/ 2147483646 h 372"/>
              <a:gd name="T20" fmla="*/ 2147483646 w 448"/>
              <a:gd name="T21" fmla="*/ 2147483646 h 372"/>
              <a:gd name="T22" fmla="*/ 2147483646 w 448"/>
              <a:gd name="T23" fmla="*/ 2147483646 h 372"/>
              <a:gd name="T24" fmla="*/ 2147483646 w 448"/>
              <a:gd name="T25" fmla="*/ 2147483646 h 372"/>
              <a:gd name="T26" fmla="*/ 2147483646 w 448"/>
              <a:gd name="T27" fmla="*/ 2147483646 h 372"/>
              <a:gd name="T28" fmla="*/ 2147483646 w 448"/>
              <a:gd name="T29" fmla="*/ 2147483646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75913" y="301625"/>
            <a:ext cx="11252649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75913" y="1599260"/>
            <a:ext cx="11253740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5913" y="1025408"/>
            <a:ext cx="11247297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333399"/>
                </a:solidFill>
              </a:rPr>
              <a:t>Confidential &amp; for IFC Staff Only Working Draft – Discussion Paper Only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5731933" y="6362701"/>
            <a:ext cx="736600" cy="358775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7BFFDA-370D-498B-9DC2-296D77E1CD67}" type="slidenum">
              <a:rPr lang="en-US" altLang="en-US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8037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3FA06-5B5B-4871-AF4C-8A88B11CE4E4}" type="datetime1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 &amp; for IFC Staff Only Working Draft – Discussion Paper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BDB1CE-54E1-43F8-AA37-B8876C9D85C9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33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D52B-9F32-441F-8248-7997758CD029}" type="datetimeFigureOut">
              <a:rPr lang="en-US" smtClean="0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F0EA54-F33E-4178-AAB1-54A86600FF1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92386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5220" y="1600205"/>
            <a:ext cx="4080933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99354" y="1600205"/>
            <a:ext cx="4083049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D52B-9F32-441F-8248-7997758CD029}" type="datetimeFigureOut">
              <a:rPr lang="en-US" smtClean="0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0E021D-C059-44A4-941E-DFF0DB7DF47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04442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D52B-9F32-441F-8248-7997758CD029}" type="datetimeFigureOut">
              <a:rPr lang="en-US" smtClean="0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00E4D4-7897-4B37-A28F-39539E8C581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70990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D52B-9F32-441F-8248-7997758CD029}" type="datetimeFigureOut">
              <a:rPr lang="en-US" smtClean="0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7E9739-6EA4-4CD5-96BA-8D4C649E9F2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40186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D52B-9F32-441F-8248-7997758CD029}" type="datetimeFigureOut">
              <a:rPr lang="en-US" smtClean="0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232A2F-9950-4BBE-A157-62F574D0620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2654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D52B-9F32-441F-8248-7997758CD029}" type="datetimeFigureOut">
              <a:rPr lang="en-US" smtClean="0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8FF7D1-DB0F-4EBB-AFC5-50D887B3306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98744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D52B-9F32-441F-8248-7997758CD029}" type="datetimeFigureOut">
              <a:rPr lang="en-US" smtClean="0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3D2A45-EA0F-49D4-98DA-7C99A45625A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16804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Annual Report (Sample3)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857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90952" y="274638"/>
            <a:ext cx="77914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15218" y="1600201"/>
            <a:ext cx="836718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4434" y="6381751"/>
            <a:ext cx="345651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333399"/>
                </a:solidFill>
                <a:latin typeface="+mn-lt"/>
              </a:defRPr>
            </a:lvl1pPr>
          </a:lstStyle>
          <a:p>
            <a:pPr>
              <a:defRPr/>
            </a:pPr>
            <a:fld id="{36CCD52B-9F32-441F-8248-7997758CD029}" type="datetimeFigureOut">
              <a:rPr lang="en-US" smtClean="0"/>
              <a:pPr>
                <a:defRPr/>
              </a:pPr>
              <a:t>3/22/2021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8318" y="6381751"/>
            <a:ext cx="633518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685800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33339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320867" y="6381751"/>
            <a:ext cx="126153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685800" eaLnBrk="1" hangingPunct="1">
              <a:defRPr sz="1000" smtClean="0">
                <a:solidFill>
                  <a:srgbClr val="3333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838CFB-5EC5-40BF-9D51-64137924798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190501" y="2058989"/>
            <a:ext cx="2190751" cy="738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5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</a:t>
            </a:r>
          </a:p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5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Ethics and</a:t>
            </a:r>
          </a:p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5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Anti-Corruption</a:t>
            </a:r>
          </a:p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5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Commission</a:t>
            </a:r>
            <a:endParaRPr kumimoji="0" lang="en-US" altLang="en-US" sz="1050" b="1" i="0" u="none" strike="noStrike" kern="1200" cap="none" spc="0" normalizeH="0" baseline="0" noProof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057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1" y="928688"/>
            <a:ext cx="133561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184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Annual Report (Sample3)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857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90952" y="274638"/>
            <a:ext cx="77914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15218" y="1600201"/>
            <a:ext cx="836718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4434" y="6381751"/>
            <a:ext cx="345651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5B8C09-FB3F-45DC-B8E2-3CB5ACD5D624}" type="datetime1">
              <a:rPr lang="en-GB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22/03/2021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8318" y="6381751"/>
            <a:ext cx="633518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333399"/>
                </a:solidFill>
              </a:rPr>
              <a:t>Confidential &amp; for IFC Staff Only Working Draft – Discussion Paper Only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320867" y="6381751"/>
            <a:ext cx="126153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F32BA2-C8E8-42E9-AAF0-AB3496515C29}" type="slidenum">
              <a:rPr lang="en-US" altLang="en-US" smtClean="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333399"/>
              </a:solidFill>
            </a:endParaRP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190501" y="2058989"/>
            <a:ext cx="2190751" cy="9540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Ethics and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Anti-Corruption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Commission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1" y="928688"/>
            <a:ext cx="133561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59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8733" y="2330748"/>
            <a:ext cx="9103057" cy="2433043"/>
          </a:xfr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spcBef>
                <a:spcPts val="600"/>
              </a:spcBef>
              <a:buSzPct val="100000"/>
              <a:tabLst>
                <a:tab pos="0" algn="l"/>
              </a:tabLst>
              <a:defRPr/>
            </a:pPr>
            <a:r>
              <a:rPr lang="en-GB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Presentation during a Webinar on Transparency, Accountability and Ethics in Public Institutions with a focus on Public Procurement </a:t>
            </a:r>
            <a:br>
              <a:rPr lang="en-GB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105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105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Wednesday 24</a:t>
            </a:r>
            <a:r>
              <a:rPr lang="en-GB" sz="2400" b="1" i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March, 2021</a:t>
            </a:r>
          </a:p>
        </p:txBody>
      </p:sp>
      <p:sp>
        <p:nvSpPr>
          <p:cNvPr id="12291" name="Date Placeholder 1"/>
          <p:cNvSpPr>
            <a:spLocks noGrp="1" noChangeArrowheads="1"/>
          </p:cNvSpPr>
          <p:nvPr>
            <p:ph type="dt" sz="quarter" idx="10"/>
          </p:nvPr>
        </p:nvSpPr>
        <p:spPr>
          <a:xfrm>
            <a:off x="-1588" y="6602414"/>
            <a:ext cx="2592388" cy="255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7601B1-DDA2-495D-822B-6850AE1A9935}" type="datetime1">
              <a:rPr lang="en-US" altLang="en-US" sz="1200">
                <a:solidFill>
                  <a:srgbClr val="33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3/22/2021</a:t>
            </a:fld>
            <a:endParaRPr lang="en-US" altLang="en-US" sz="1200">
              <a:solidFill>
                <a:srgbClr val="33339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2838733" y="5410201"/>
            <a:ext cx="9103057" cy="46166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Ethics and Anti-Corruption Commission (EACC), Kenya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838733" y="338138"/>
            <a:ext cx="9103057" cy="12620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None/>
              <a:defRPr/>
            </a:pP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Clean Public Procurement: 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The Kenyan Experience</a:t>
            </a:r>
          </a:p>
          <a:p>
            <a:pPr algn="ctr">
              <a:spcBef>
                <a:spcPts val="600"/>
              </a:spcBef>
              <a:buNone/>
              <a:defRPr/>
            </a:pPr>
            <a:endParaRPr lang="en-GB" altLang="en-US" sz="2800" b="1" dirty="0">
              <a:solidFill>
                <a:srgbClr val="FFC000"/>
              </a:solidFill>
            </a:endParaRPr>
          </a:p>
        </p:txBody>
      </p:sp>
      <p:sp>
        <p:nvSpPr>
          <p:cNvPr id="7" name="Footer Placeholder 2"/>
          <p:cNvSpPr txBox="1">
            <a:spLocks/>
          </p:cNvSpPr>
          <p:nvPr/>
        </p:nvSpPr>
        <p:spPr bwMode="auto">
          <a:xfrm>
            <a:off x="4440239" y="6518276"/>
            <a:ext cx="4751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Tuangamize </a:t>
            </a:r>
            <a:r>
              <a:rPr lang="en-GB" sz="1050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Ufisadi</a:t>
            </a: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Tuijenge Kenya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22796" y="6569075"/>
            <a:ext cx="946150" cy="290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 smtClean="0">
                <a:solidFill>
                  <a:srgbClr val="333399"/>
                </a:solidFill>
              </a:rPr>
              <a:t>1</a:t>
            </a:r>
            <a:endParaRPr lang="en-US" altLang="en-US" sz="12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0009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857500" y="152400"/>
            <a:ext cx="9334500" cy="990600"/>
          </a:xfrm>
        </p:spPr>
        <p:txBody>
          <a:bodyPr/>
          <a:lstStyle/>
          <a:p>
            <a:r>
              <a:rPr lang="en-US" altLang="en-US" sz="2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EACC Experience: </a:t>
            </a:r>
            <a:br>
              <a:rPr lang="en-US" altLang="en-US" sz="2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6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Risks/Loopholes in the Process</a:t>
            </a:r>
          </a:p>
        </p:txBody>
      </p:sp>
      <p:sp>
        <p:nvSpPr>
          <p:cNvPr id="11" name="Footer Placeholder 2"/>
          <p:cNvSpPr txBox="1">
            <a:spLocks/>
          </p:cNvSpPr>
          <p:nvPr/>
        </p:nvSpPr>
        <p:spPr bwMode="auto">
          <a:xfrm>
            <a:off x="4440239" y="6572250"/>
            <a:ext cx="47513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Tuangamize </a:t>
            </a:r>
            <a:r>
              <a:rPr lang="en-GB" sz="1050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Ufisadi</a:t>
            </a: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Tuijenge Kenya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050" y="6573839"/>
            <a:ext cx="2592388" cy="255587"/>
          </a:xfrm>
        </p:spPr>
        <p:txBody>
          <a:bodyPr/>
          <a:lstStyle/>
          <a:p>
            <a:pPr>
              <a:defRPr/>
            </a:pPr>
            <a:fld id="{54EDFAE3-C8C9-4471-9486-CCAD4BC0B2BC}" type="datetime1">
              <a:rPr lang="en-US">
                <a:latin typeface="Arial"/>
              </a:rPr>
              <a:pPr>
                <a:defRPr/>
              </a:pPr>
              <a:t>3/22/2021</a:t>
            </a:fld>
            <a:endParaRPr lang="en-US" dirty="0">
              <a:latin typeface="Aria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51114" y="1588294"/>
            <a:ext cx="9640886" cy="4857864"/>
            <a:chOff x="2551114" y="1588294"/>
            <a:chExt cx="9640886" cy="4857864"/>
          </a:xfrm>
        </p:grpSpPr>
        <p:sp>
          <p:nvSpPr>
            <p:cNvPr id="3" name="Rounded Rectangle 2"/>
            <p:cNvSpPr/>
            <p:nvPr/>
          </p:nvSpPr>
          <p:spPr>
            <a:xfrm>
              <a:off x="2815548" y="1600200"/>
              <a:ext cx="1832652" cy="9144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Pre- tendering</a:t>
              </a:r>
              <a:endPara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551114" y="2617789"/>
              <a:ext cx="2514599" cy="3828369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342900" indent="-342900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altLang="en-US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Exaggerated prices</a:t>
              </a:r>
            </a:p>
            <a:p>
              <a:pPr marL="342900" indent="-342900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altLang="en-US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Tailored specifications </a:t>
              </a:r>
            </a:p>
            <a:p>
              <a:pPr marL="342900" indent="-342900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altLang="en-US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Inappropriate Procurement method</a:t>
              </a:r>
            </a:p>
            <a:p>
              <a:pPr marL="342900" indent="-342900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altLang="en-US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Insufficient tender notice</a:t>
              </a:r>
            </a:p>
            <a:p>
              <a:pPr marL="342900" indent="-342900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altLang="en-US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Advance release of bid doc/info to particular suppliers</a:t>
              </a:r>
            </a:p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v"/>
                <a:defRPr/>
              </a:pPr>
              <a:endParaRPr lang="en-GB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159375" y="2617789"/>
              <a:ext cx="2360613" cy="3828369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342900" indent="-3429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altLang="en-US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Substitution of evaluation criteria</a:t>
              </a:r>
            </a:p>
            <a:p>
              <a:pPr marL="342900" indent="-3429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altLang="en-US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Delays in evaluation </a:t>
              </a:r>
            </a:p>
            <a:p>
              <a:pPr marL="342900" indent="-3429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altLang="en-US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Evaluation committee members without  technical expertise</a:t>
              </a:r>
            </a:p>
            <a:p>
              <a:pPr marL="342900" indent="-3429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altLang="en-US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Influence of evaluation process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7613650" y="2617789"/>
              <a:ext cx="2362200" cy="3828369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342900" indent="-342900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altLang="en-US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Kickbacks</a:t>
              </a:r>
            </a:p>
            <a:p>
              <a:pPr marL="342900" indent="-342900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altLang="en-US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Unjustified variation of the orders </a:t>
              </a:r>
            </a:p>
            <a:p>
              <a:pPr marL="342900" indent="-342900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altLang="en-US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Payment before delivery</a:t>
              </a:r>
            </a:p>
            <a:p>
              <a:pPr marL="342900" indent="-342900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altLang="en-US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Full payment for partial delivery</a:t>
              </a:r>
            </a:p>
            <a:p>
              <a:pPr marL="342900" indent="-342900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altLang="en-US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Delayed payment, </a:t>
              </a:r>
            </a:p>
            <a:p>
              <a:pPr marL="342900" indent="-342900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altLang="en-US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Disposal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233997" y="1600200"/>
              <a:ext cx="1897053" cy="9144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Tendering</a:t>
              </a:r>
              <a:endPara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7867651" y="1588294"/>
              <a:ext cx="1746249" cy="91440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Post contract award-</a:t>
              </a:r>
              <a:endPara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" name="Right Arrow 4"/>
            <p:cNvSpPr/>
            <p:nvPr/>
          </p:nvSpPr>
          <p:spPr>
            <a:xfrm>
              <a:off x="4686301" y="1814909"/>
              <a:ext cx="509596" cy="484188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7169150" y="1814909"/>
              <a:ext cx="736600" cy="484188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" name="Right Brace 1"/>
            <p:cNvSpPr/>
            <p:nvPr/>
          </p:nvSpPr>
          <p:spPr>
            <a:xfrm>
              <a:off x="9975850" y="2617788"/>
              <a:ext cx="514350" cy="3828369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445751" y="4074772"/>
              <a:ext cx="1746249" cy="91440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Output: Corruption</a:t>
              </a:r>
              <a:endPara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28484" y="6569075"/>
            <a:ext cx="946150" cy="290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 smtClean="0">
                <a:solidFill>
                  <a:srgbClr val="333399"/>
                </a:solidFill>
              </a:rPr>
              <a:t>10</a:t>
            </a:r>
            <a:endParaRPr lang="en-US" altLang="en-US" sz="12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58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825087" y="0"/>
            <a:ext cx="9366913" cy="1219200"/>
          </a:xfrm>
        </p:spPr>
        <p:txBody>
          <a:bodyPr/>
          <a:lstStyle/>
          <a:p>
            <a:r>
              <a:rPr lang="en-US" altLang="en-US" sz="2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Ethics &amp; Integrity: Risks/Loopholes; </a:t>
            </a:r>
            <a:r>
              <a:rPr lang="en-US" altLang="en-US" sz="2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altLang="en-US" sz="2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6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Mitigations for Clean Procurement </a:t>
            </a:r>
            <a:r>
              <a:rPr lang="en-US" altLang="en-US" sz="2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(PPADA, 2015)</a:t>
            </a:r>
            <a:r>
              <a:rPr lang="en-US" altLang="en-US" sz="2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3832" y="1219200"/>
            <a:ext cx="9208167" cy="5200650"/>
          </a:xfrm>
        </p:spPr>
        <p:txBody>
          <a:bodyPr/>
          <a:lstStyle/>
          <a:p>
            <a:pPr algn="just">
              <a:defRPr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Procurement and asset disposal guided by </a:t>
            </a: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approved plan and budget  </a:t>
            </a:r>
          </a:p>
          <a:p>
            <a:pPr algn="just">
              <a:defRPr/>
            </a:pP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of Open tender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default method – ensures competition, fairness and value for money</a:t>
            </a:r>
          </a:p>
          <a:p>
            <a:pPr algn="just">
              <a:defRPr/>
            </a:pP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Segregation of responsibilities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appointment of opening, evaluation  inspections &amp; acceptance committees</a:t>
            </a:r>
          </a:p>
          <a:p>
            <a:pPr algn="just">
              <a:defRPr/>
            </a:pP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Market price survey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all tender award prices to be guided by market survey report</a:t>
            </a:r>
          </a:p>
          <a:p>
            <a:pPr algn="just">
              <a:defRPr/>
            </a:pP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of Standard tender documents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Procuring entities must use STDs issued by the Authority</a:t>
            </a:r>
          </a:p>
          <a:p>
            <a:pPr algn="just">
              <a:defRPr/>
            </a:pP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 Opinion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aid decision making by Accounting Officers.</a:t>
            </a:r>
          </a:p>
          <a:p>
            <a:pPr algn="just">
              <a:defRPr/>
            </a:pP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correction of errors on tender sums once submitted.</a:t>
            </a:r>
          </a:p>
          <a:p>
            <a:pPr algn="just">
              <a:defRPr/>
            </a:pP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E- Procurement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Public notices, tender submission, opening and evaluation of tenders and  digital signatures.</a:t>
            </a:r>
          </a:p>
        </p:txBody>
      </p:sp>
      <p:sp>
        <p:nvSpPr>
          <p:cNvPr id="4" name="Footer Placeholder 2"/>
          <p:cNvSpPr txBox="1">
            <a:spLocks/>
          </p:cNvSpPr>
          <p:nvPr/>
        </p:nvSpPr>
        <p:spPr bwMode="auto">
          <a:xfrm>
            <a:off x="4440239" y="6572250"/>
            <a:ext cx="47513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Tuangamize </a:t>
            </a:r>
            <a:r>
              <a:rPr lang="en-GB" sz="1050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Ufisadi</a:t>
            </a: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Tuijenge Kenya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050" y="6592889"/>
            <a:ext cx="2592388" cy="255587"/>
          </a:xfrm>
        </p:spPr>
        <p:txBody>
          <a:bodyPr/>
          <a:lstStyle/>
          <a:p>
            <a:pPr>
              <a:defRPr/>
            </a:pPr>
            <a:fld id="{54EDFAE3-C8C9-4471-9486-CCAD4BC0B2BC}" type="datetime1">
              <a:rPr lang="en-US">
                <a:latin typeface="Arial"/>
              </a:rPr>
              <a:pPr>
                <a:defRPr/>
              </a:pPr>
              <a:t>3/22/2021</a:t>
            </a:fld>
            <a:endParaRPr lang="en-US" dirty="0">
              <a:latin typeface="Arial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 bwMode="auto">
          <a:xfrm>
            <a:off x="5402" y="2994465"/>
            <a:ext cx="2964781" cy="342538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Other Useful Mitigations:</a:t>
            </a:r>
            <a:endParaRPr lang="en-US" sz="1800" b="1" i="1" dirty="0">
              <a:solidFill>
                <a:srgbClr val="00206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i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115888" lvl="0" indent="-115888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9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Restrictions </a:t>
            </a:r>
            <a:r>
              <a:rPr lang="en-US" sz="900" b="1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 variation of contracts: </a:t>
            </a:r>
            <a:r>
              <a:rPr lang="en-US" sz="900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No variation of contracts within </a:t>
            </a:r>
            <a:r>
              <a:rPr lang="en-US" sz="900" b="1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12 months</a:t>
            </a:r>
            <a:r>
              <a:rPr lang="en-US" sz="900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; Justification for variation to be evaluated by an evaluation committee; Max quantity variation </a:t>
            </a:r>
            <a:r>
              <a:rPr lang="en-US" sz="900" b="1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15% goods &amp; services, 20% works;  Cumulative variation Max 25% of contract value; </a:t>
            </a:r>
            <a:r>
              <a:rPr lang="en-US" sz="900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and Variation allowed only within the contract </a:t>
            </a:r>
            <a:r>
              <a:rPr lang="en-US" sz="9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period.</a:t>
            </a:r>
          </a:p>
          <a:p>
            <a:pPr marL="115888" lvl="0" indent="-115888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9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No </a:t>
            </a:r>
            <a:r>
              <a:rPr lang="en-US" sz="900" b="1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Advance payments </a:t>
            </a:r>
            <a:r>
              <a:rPr lang="en-US" sz="900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– exception not more than 20% with equivalent bank </a:t>
            </a:r>
            <a:r>
              <a:rPr lang="en-US" sz="9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guarantee.</a:t>
            </a:r>
          </a:p>
          <a:p>
            <a:pPr marL="115888" lvl="0" indent="-115888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9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Use </a:t>
            </a:r>
            <a:r>
              <a:rPr lang="en-US" sz="900" b="1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of performance bond on contracts </a:t>
            </a:r>
            <a:r>
              <a:rPr lang="en-US" sz="900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not more </a:t>
            </a:r>
            <a:r>
              <a:rPr lang="en-US" sz="9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than 10</a:t>
            </a:r>
            <a:r>
              <a:rPr lang="en-US" sz="900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% of contract value before signing the </a:t>
            </a:r>
            <a:r>
              <a:rPr lang="en-US" sz="9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contract.</a:t>
            </a:r>
          </a:p>
          <a:p>
            <a:pPr marL="115888" lvl="0" indent="-115888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9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Contract </a:t>
            </a:r>
            <a:r>
              <a:rPr lang="en-US" sz="900" b="1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management: </a:t>
            </a:r>
            <a:r>
              <a:rPr lang="en-US" sz="900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AG clearance for contracts above </a:t>
            </a:r>
            <a:r>
              <a:rPr lang="en-US" sz="900" i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Ksh</a:t>
            </a:r>
            <a:r>
              <a:rPr lang="en-US" sz="900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900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 billion; Signing by authorized persons; No sub-contracting for debarred firms; Complex and specialized contract implementation </a:t>
            </a:r>
            <a:r>
              <a:rPr lang="en-US" sz="9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team.</a:t>
            </a:r>
          </a:p>
          <a:p>
            <a:pPr marL="115888" lvl="0" indent="-115888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9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Publication </a:t>
            </a:r>
            <a:r>
              <a:rPr lang="en-US" sz="900" b="1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of procurement contracts by PEs mandatory and reported  to </a:t>
            </a:r>
            <a:r>
              <a:rPr lang="en-US" sz="9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PPRA.</a:t>
            </a:r>
          </a:p>
          <a:p>
            <a:pPr marL="115888" lvl="0" indent="-115888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9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Rights </a:t>
            </a:r>
            <a:r>
              <a:rPr lang="en-US" sz="900" b="1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for procurement review </a:t>
            </a:r>
            <a:r>
              <a:rPr lang="en-US" sz="900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– through ARB and Judicial </a:t>
            </a:r>
            <a:r>
              <a:rPr lang="en-US" sz="9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review.</a:t>
            </a:r>
          </a:p>
          <a:p>
            <a:pPr marL="115888" lvl="0" indent="-115888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9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No </a:t>
            </a:r>
            <a:r>
              <a:rPr lang="en-US" sz="900" b="1" i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disposal of public assets to employees, board/council members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46596" y="6569075"/>
            <a:ext cx="946150" cy="290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 smtClean="0">
                <a:solidFill>
                  <a:srgbClr val="333399"/>
                </a:solidFill>
              </a:rPr>
              <a:t>11</a:t>
            </a:r>
            <a:endParaRPr lang="en-US" altLang="en-US" sz="12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40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 noChangeArrowheads="1"/>
          </p:cNvSpPr>
          <p:nvPr>
            <p:ph type="title"/>
          </p:nvPr>
        </p:nvSpPr>
        <p:spPr>
          <a:xfrm>
            <a:off x="2857500" y="19051"/>
            <a:ext cx="9334500" cy="968375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EACC : </a:t>
            </a:r>
            <a:r>
              <a:rPr lang="en-US" altLang="en-US" sz="28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Highlight of Milestones</a:t>
            </a:r>
            <a:endParaRPr lang="en-GB" altLang="en-US" sz="2800" b="1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1114" y="6496051"/>
            <a:ext cx="3455987" cy="33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7E3131-E3AF-4120-9D1F-D5CCDC0997A9}" type="datetime1">
              <a:rPr lang="en-US" altLang="en-US" sz="140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3/22/2021</a:t>
            </a:fld>
            <a:endParaRPr lang="en-US" altLang="en-US" sz="1400" dirty="0">
              <a:solidFill>
                <a:schemeClr val="accent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4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2857500" y="1066800"/>
            <a:ext cx="8991600" cy="5430837"/>
          </a:xfrm>
        </p:spPr>
        <p:txBody>
          <a:bodyPr/>
          <a:lstStyle/>
          <a:p>
            <a:pPr algn="just"/>
            <a:r>
              <a:rPr lang="en-US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Total number of </a:t>
            </a:r>
            <a:r>
              <a:rPr lang="en-US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investigations completed </a:t>
            </a:r>
            <a:r>
              <a:rPr lang="en-US" altLang="en-US" sz="20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– Over 844 </a:t>
            </a:r>
            <a:r>
              <a:rPr lang="en-US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during the last 5 years.</a:t>
            </a:r>
          </a:p>
          <a:p>
            <a:pPr algn="just"/>
            <a:r>
              <a:rPr lang="en-US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244 corruption cases</a:t>
            </a:r>
            <a:r>
              <a:rPr lang="en-US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 were finalized in court out of which</a:t>
            </a:r>
            <a:r>
              <a:rPr lang="en-US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153 resulted into convictions.  </a:t>
            </a:r>
          </a:p>
          <a:p>
            <a:pPr algn="just"/>
            <a:r>
              <a:rPr lang="en-US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Disruption of Corruption Networks; </a:t>
            </a:r>
            <a:r>
              <a:rPr lang="en-US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In the last 10 years, EACC has averted loss of public funds worth approximately </a:t>
            </a:r>
            <a:r>
              <a:rPr lang="en-US" altLang="en-US" sz="20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USD 960 Million.</a:t>
            </a:r>
          </a:p>
          <a:p>
            <a:pPr algn="just"/>
            <a:r>
              <a:rPr lang="en-US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Assets Recovered;</a:t>
            </a:r>
            <a:r>
              <a:rPr lang="en-US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 Approximately </a:t>
            </a:r>
            <a:r>
              <a:rPr lang="en-US" altLang="en-US" sz="20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USD199 Million</a:t>
            </a:r>
            <a:r>
              <a:rPr lang="en-US" altLang="en-US" sz="20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en-US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Also pursuing forfeiture of approximately </a:t>
            </a:r>
            <a:r>
              <a:rPr lang="en-US" altLang="en-US" sz="20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USD 25.5 Million</a:t>
            </a:r>
            <a:r>
              <a:rPr lang="en-US" altLang="en-US" sz="20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as unexplained wealth.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en-US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Systems Review of public bodies</a:t>
            </a:r>
            <a:r>
              <a:rPr lang="en-US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:  conducted in </a:t>
            </a:r>
            <a:r>
              <a:rPr lang="en-GB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over </a:t>
            </a:r>
            <a:r>
              <a:rPr lang="en-GB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15 </a:t>
            </a:r>
            <a:r>
              <a:rPr lang="en-GB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national government Ministries, Departments and Agencies (MDAs), </a:t>
            </a:r>
            <a:r>
              <a:rPr lang="en-GB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en-GB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 county governments, and issued over </a:t>
            </a:r>
            <a:r>
              <a:rPr lang="en-GB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400</a:t>
            </a:r>
            <a:r>
              <a:rPr lang="en-GB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 advisories to MDAs. </a:t>
            </a:r>
            <a:endParaRPr lang="en-US" altLang="en-US" sz="1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Established</a:t>
            </a:r>
            <a:r>
              <a:rPr lang="en-US" altLang="en-US" sz="20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the National Integrity Academy (</a:t>
            </a:r>
            <a:r>
              <a:rPr lang="en-US" altLang="en-US" sz="2000" b="1" dirty="0" err="1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NIAca</a:t>
            </a:r>
            <a:r>
              <a:rPr lang="en-US" altLang="en-US" sz="20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for training &amp; research in ethics &amp; integrity.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53788" y="6556376"/>
            <a:ext cx="946150" cy="290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8B7808-CB4B-45C9-95C3-7F4FDF697048}" type="slidenum">
              <a:rPr lang="en-US" altLang="en-US" sz="1200">
                <a:solidFill>
                  <a:schemeClr val="accent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chemeClr val="accent2"/>
              </a:solidFill>
            </a:endParaRPr>
          </a:p>
        </p:txBody>
      </p:sp>
      <p:sp>
        <p:nvSpPr>
          <p:cNvPr id="7" name="Footer Placeholder 2"/>
          <p:cNvSpPr txBox="1">
            <a:spLocks/>
          </p:cNvSpPr>
          <p:nvPr/>
        </p:nvSpPr>
        <p:spPr bwMode="auto">
          <a:xfrm>
            <a:off x="4440239" y="6499226"/>
            <a:ext cx="4751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Tuangamize </a:t>
            </a:r>
            <a:r>
              <a:rPr lang="en-GB" sz="1050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Ufisadi</a:t>
            </a: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Tuijenge Kenya</a:t>
            </a:r>
          </a:p>
        </p:txBody>
      </p:sp>
    </p:spTree>
    <p:extLst>
      <p:ext uri="{BB962C8B-B14F-4D97-AF65-F5344CB8AC3E}">
        <p14:creationId xmlns:p14="http://schemas.microsoft.com/office/powerpoint/2010/main" val="1215965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039719"/>
              </p:ext>
            </p:extLst>
          </p:nvPr>
        </p:nvGraphicFramePr>
        <p:xfrm>
          <a:off x="2770497" y="976313"/>
          <a:ext cx="9075760" cy="5576886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66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4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1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700" kern="1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marL="91439" marR="91439" marT="44558" marB="44558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900" kern="1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Nature of Allegation </a:t>
                      </a:r>
                      <a:r>
                        <a:rPr lang="en-GB" sz="1900" kern="12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(Procurement Related) </a:t>
                      </a:r>
                    </a:p>
                  </a:txBody>
                  <a:tcPr marL="91439" marR="91439" marT="44558" marB="44558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900" kern="1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USD</a:t>
                      </a:r>
                    </a:p>
                  </a:txBody>
                  <a:tcPr marL="91439" marR="91439" marT="44558" marB="44558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42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</a:t>
                      </a:r>
                    </a:p>
                  </a:txBody>
                  <a:tcPr marL="91439" marR="91439" marT="44558" marB="44558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Various corruption offences involving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800" b="1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nine</a:t>
                      </a: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(9)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former/current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800" b="1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Governors 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from the counties of: </a:t>
                      </a:r>
                      <a:r>
                        <a:rPr lang="en-GB" sz="1800" kern="1200" baseline="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Tharaka-Nithi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Nairobi, Kiambu, Garissa, Samburu, </a:t>
                      </a:r>
                      <a:r>
                        <a:rPr lang="en-GB" altLang="en-US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Busia,</a:t>
                      </a:r>
                      <a:r>
                        <a:rPr lang="en-GB" altLang="en-US" sz="1800" baseline="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altLang="en-US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Migori and </a:t>
                      </a:r>
                      <a:r>
                        <a:rPr lang="en-GB" altLang="en-US" sz="1800" dirty="0" err="1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Nyandarua</a:t>
                      </a:r>
                      <a:r>
                        <a:rPr lang="en-GB" altLang="en-US" sz="1800" baseline="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relating to procurement issues.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9" marR="91439" marT="44558" marB="44558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12M</a:t>
                      </a:r>
                    </a:p>
                  </a:txBody>
                  <a:tcPr marL="91439" marR="91439" marT="44558" marB="44558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2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</a:p>
                  </a:txBody>
                  <a:tcPr marL="91439" marR="91439" marT="44558" marB="44558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Inflation of cost in the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construction of Lake Basin Development Authority Mall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9" marR="91439" marT="44558" marB="44558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41M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9" marR="91439" marT="44558" marB="44558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1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</a:p>
                  </a:txBody>
                  <a:tcPr marL="91439" marR="91439" marT="44558" marB="44558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Conflict of interest in award of contracts</a:t>
                      </a:r>
                      <a:r>
                        <a:rPr lang="en-GB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at the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Kenya Ports Authority (KPA)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9" marR="91439" marT="44558" marB="44558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2.14M</a:t>
                      </a:r>
                    </a:p>
                  </a:txBody>
                  <a:tcPr marL="91439" marR="91439" marT="44558" marB="44558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1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</a:p>
                  </a:txBody>
                  <a:tcPr marL="91439" marR="91439" marT="44558" marB="44558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Irregular Purchase of Strategic Maize Reserve by Ministry of Agriculture</a:t>
                      </a:r>
                    </a:p>
                  </a:txBody>
                  <a:tcPr marL="91439" marR="91439" marT="44558" marB="44558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8M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9" marR="91439" marT="44558" marB="44558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2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</a:t>
                      </a:r>
                    </a:p>
                  </a:txBody>
                  <a:tcPr marL="91439" marR="91439" marT="44558" marB="44558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Irregular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award of tender for construction works for </a:t>
                      </a:r>
                      <a:r>
                        <a:rPr lang="en-GB" sz="1800" kern="1200" baseline="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Malaba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Water and Sanitation Project</a:t>
                      </a:r>
                    </a:p>
                  </a:txBody>
                  <a:tcPr marL="91439" marR="91439" marT="44558" marB="44558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6.9M</a:t>
                      </a:r>
                    </a:p>
                  </a:txBody>
                  <a:tcPr marL="91439" marR="91439" marT="44558" marB="44558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353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</a:t>
                      </a:r>
                    </a:p>
                  </a:txBody>
                  <a:tcPr marL="91439" marR="91439" marT="44558" marB="44558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Procurement irregularities in the award of tenders at the State Department for Correctional Services.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9" marR="91439" marT="44558" marB="44558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4.8M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9" marR="91439" marT="44558" marB="44558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 bwMode="auto">
          <a:xfrm>
            <a:off x="3657601" y="0"/>
            <a:ext cx="7000875" cy="7810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tabLst>
                <a:tab pos="3206750" algn="l"/>
              </a:tabLst>
              <a:defRPr/>
            </a:pPr>
            <a:r>
              <a:rPr lang="en-US" altLang="en-US" sz="2400" b="1" kern="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-19050" y="6518276"/>
            <a:ext cx="3455988" cy="339725"/>
          </a:xfrm>
        </p:spPr>
        <p:txBody>
          <a:bodyPr/>
          <a:lstStyle/>
          <a:p>
            <a:pPr>
              <a:defRPr/>
            </a:pPr>
            <a:fld id="{BFCA336D-10D0-4472-A5DE-DDA9B8D22751}" type="datetime1">
              <a:rPr lang="en-GB"/>
              <a:pPr>
                <a:defRPr/>
              </a:pPr>
              <a:t>22/03/2021</a:t>
            </a:fld>
            <a:endParaRPr lang="en-US" dirty="0"/>
          </a:p>
        </p:txBody>
      </p:sp>
      <p:sp>
        <p:nvSpPr>
          <p:cNvPr id="26662" name="Title 1"/>
          <p:cNvSpPr>
            <a:spLocks noGrp="1" noChangeArrowheads="1"/>
          </p:cNvSpPr>
          <p:nvPr>
            <p:ph type="title"/>
          </p:nvPr>
        </p:nvSpPr>
        <p:spPr>
          <a:xfrm>
            <a:off x="2770496" y="228600"/>
            <a:ext cx="9421503" cy="609600"/>
          </a:xfrm>
        </p:spPr>
        <p:txBody>
          <a:bodyPr/>
          <a:lstStyle/>
          <a:p>
            <a:pPr>
              <a:tabLst>
                <a:tab pos="514350" algn="l"/>
              </a:tabLst>
            </a:pPr>
            <a:r>
              <a:rPr lang="en-GB" altLang="en-US" sz="2800" b="1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Case </a:t>
            </a:r>
            <a:r>
              <a:rPr lang="en-GB" altLang="en-US" sz="28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Studies: </a:t>
            </a:r>
            <a:r>
              <a:rPr lang="en-GB" altLang="en-US" sz="2800" b="1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Highlight of High-Impact </a:t>
            </a:r>
            <a:r>
              <a:rPr lang="en-GB" altLang="en-US" sz="28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Cases</a:t>
            </a:r>
          </a:p>
        </p:txBody>
      </p:sp>
      <p:sp>
        <p:nvSpPr>
          <p:cNvPr id="2666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264900" y="6518276"/>
            <a:ext cx="946150" cy="33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8D6620-16B2-4294-8370-0F4083D92602}" type="slidenum">
              <a:rPr lang="en-US" altLang="en-US" sz="1400">
                <a:solidFill>
                  <a:schemeClr val="accent2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dirty="0">
              <a:solidFill>
                <a:schemeClr val="accent2"/>
              </a:solidFill>
            </a:endParaRPr>
          </a:p>
        </p:txBody>
      </p:sp>
      <p:sp>
        <p:nvSpPr>
          <p:cNvPr id="8" name="Footer Placeholder 2"/>
          <p:cNvSpPr txBox="1">
            <a:spLocks/>
          </p:cNvSpPr>
          <p:nvPr/>
        </p:nvSpPr>
        <p:spPr bwMode="auto">
          <a:xfrm>
            <a:off x="4440239" y="6572250"/>
            <a:ext cx="47513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Tuangamize </a:t>
            </a:r>
            <a:r>
              <a:rPr lang="en-GB" sz="1050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Ufisadi</a:t>
            </a: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Tuijenge Kenya</a:t>
            </a:r>
          </a:p>
        </p:txBody>
      </p:sp>
    </p:spTree>
    <p:extLst>
      <p:ext uri="{BB962C8B-B14F-4D97-AF65-F5344CB8AC3E}">
        <p14:creationId xmlns:p14="http://schemas.microsoft.com/office/powerpoint/2010/main" val="604190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050"/>
          <p:cNvSpPr>
            <a:spLocks noChangeArrowheads="1"/>
          </p:cNvSpPr>
          <p:nvPr/>
        </p:nvSpPr>
        <p:spPr bwMode="auto">
          <a:xfrm>
            <a:off x="2622551" y="4705351"/>
            <a:ext cx="6951663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75000"/>
              </a:spcBef>
              <a:buClr>
                <a:srgbClr val="021F43"/>
              </a:buClr>
              <a:defRPr/>
            </a:pPr>
            <a:endParaRPr lang="en-US" sz="2400" b="1" kern="0" dirty="0">
              <a:solidFill>
                <a:srgbClr val="021F43"/>
              </a:solidFill>
              <a:cs typeface="Times New Roman" pitchFamily="18" charset="0"/>
            </a:endParaRPr>
          </a:p>
        </p:txBody>
      </p:sp>
      <p:sp>
        <p:nvSpPr>
          <p:cNvPr id="28" name="Rectangle 1028"/>
          <p:cNvSpPr txBox="1">
            <a:spLocks noChangeArrowheads="1"/>
          </p:cNvSpPr>
          <p:nvPr/>
        </p:nvSpPr>
        <p:spPr bwMode="auto">
          <a:xfrm>
            <a:off x="26592" y="750492"/>
            <a:ext cx="5821758" cy="5729684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tIns="365760"/>
          <a:lstStyle/>
          <a:p>
            <a:pPr algn="ctr">
              <a:spcBef>
                <a:spcPts val="600"/>
              </a:spcBef>
              <a:buClr>
                <a:srgbClr val="0B5A37">
                  <a:lumMod val="75000"/>
                </a:srgbClr>
              </a:buClr>
              <a:defRPr/>
            </a:pP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Offences</a:t>
            </a:r>
          </a:p>
          <a:p>
            <a:pPr algn="ctr">
              <a:spcBef>
                <a:spcPts val="600"/>
              </a:spcBef>
              <a:buClr>
                <a:srgbClr val="0B5A37">
                  <a:lumMod val="75000"/>
                </a:srgbClr>
              </a:buClr>
              <a:defRPr/>
            </a:pPr>
            <a:endParaRPr lang="en-US" b="1" kern="0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Divulge </a:t>
            </a:r>
            <a:r>
              <a:rPr lang="en-US" altLang="en-US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confidential 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inappropriately </a:t>
            </a:r>
            <a:r>
              <a:rPr lang="en-US" altLang="en-US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influence 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tender evaluations;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split procurements 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committing a </a:t>
            </a:r>
            <a:r>
              <a:rPr lang="en-US" altLang="en-US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fraudulent act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knowingly </a:t>
            </a:r>
            <a:r>
              <a:rPr lang="en-US" altLang="en-US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withholding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notification of award to a successful and unsuccessful tenderer.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 a </a:t>
            </a:r>
            <a:r>
              <a:rPr lang="en-US" altLang="en-US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contract contrary to the requirements 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Act or Regulations made thereunder; or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contravening </a:t>
            </a:r>
            <a:r>
              <a:rPr lang="en-US" altLang="en-US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lawful order 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Authority or the Review Board.</a:t>
            </a:r>
          </a:p>
          <a:p>
            <a:pPr algn="just"/>
            <a:endParaRPr lang="en-US" altLang="en-US" dirty="0">
              <a:solidFill>
                <a:schemeClr val="bg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ts val="600"/>
              </a:spcBef>
              <a:buClr>
                <a:srgbClr val="0B5A37">
                  <a:lumMod val="75000"/>
                </a:srgbClr>
              </a:buClr>
              <a:defRPr/>
            </a:pPr>
            <a:endParaRPr lang="en-US" sz="2000" kern="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2838451" y="2238375"/>
            <a:ext cx="4289425" cy="3048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  <a:defRPr/>
            </a:pPr>
            <a:endParaRPr lang="en-US" sz="1300" kern="0" dirty="0">
              <a:solidFill>
                <a:srgbClr val="021F43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4" name="Rectangle 1028"/>
          <p:cNvSpPr txBox="1">
            <a:spLocks noChangeArrowheads="1"/>
          </p:cNvSpPr>
          <p:nvPr/>
        </p:nvSpPr>
        <p:spPr bwMode="auto">
          <a:xfrm>
            <a:off x="5886450" y="788593"/>
            <a:ext cx="6267450" cy="5682058"/>
          </a:xfrm>
          <a:prstGeom prst="round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tIns="365760"/>
          <a:lstStyle/>
          <a:p>
            <a:pPr algn="ctr">
              <a:spcBef>
                <a:spcPts val="600"/>
              </a:spcBef>
              <a:buClr>
                <a:srgbClr val="0B5A37">
                  <a:lumMod val="75000"/>
                </a:srgbClr>
              </a:buClr>
              <a:defRPr/>
            </a:pPr>
            <a:r>
              <a:rPr lang="en-US" sz="26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Penalties/Sanctions </a:t>
            </a:r>
          </a:p>
          <a:p>
            <a:pPr marL="342900" indent="-342900" algn="just">
              <a:spcBef>
                <a:spcPts val="600"/>
              </a:spcBef>
              <a:buClr>
                <a:srgbClr val="0B5A37">
                  <a:lumMod val="75000"/>
                </a:srgbClr>
              </a:buClr>
              <a:buFont typeface="Wingdings" panose="05000000000000000000" pitchFamily="2" charset="2"/>
              <a:buChar char="v"/>
              <a:defRPr/>
            </a:pPr>
            <a:endParaRPr lang="en-US" alt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Bef>
                <a:spcPts val="600"/>
              </a:spcBef>
              <a:buClr>
                <a:srgbClr val="0B5A37">
                  <a:lumMod val="75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Fine not exceeding </a:t>
            </a:r>
            <a:r>
              <a:rPr lang="en-US" altLang="en-US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USD40,000.00 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imprisonment for term not exceeding </a:t>
            </a:r>
            <a:r>
              <a:rPr lang="en-US" altLang="en-US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years </a:t>
            </a: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both for an individual.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corporate body, fine not exceeding </a:t>
            </a:r>
            <a:r>
              <a:rPr lang="en-US" altLang="en-US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USD100,000.00.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officer shall be disqualified from public office.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Private individual shall be debarred.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NB: Protection from personal liability and indemnity if offence committed in good faith.</a:t>
            </a:r>
          </a:p>
        </p:txBody>
      </p:sp>
      <p:cxnSp>
        <p:nvCxnSpPr>
          <p:cNvPr id="9224" name="Straight Connector 17"/>
          <p:cNvCxnSpPr>
            <a:cxnSpLocks noChangeShapeType="1"/>
          </p:cNvCxnSpPr>
          <p:nvPr/>
        </p:nvCxnSpPr>
        <p:spPr bwMode="auto">
          <a:xfrm>
            <a:off x="6670277" y="1862576"/>
            <a:ext cx="4737895" cy="0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5" name="Straight Connector 18"/>
          <p:cNvCxnSpPr>
            <a:cxnSpLocks noChangeShapeType="1"/>
          </p:cNvCxnSpPr>
          <p:nvPr/>
        </p:nvCxnSpPr>
        <p:spPr bwMode="auto">
          <a:xfrm flipV="1">
            <a:off x="666155" y="1828800"/>
            <a:ext cx="4627740" cy="2780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6" name="Slide Number Placeholder 2"/>
          <p:cNvSpPr>
            <a:spLocks noGrp="1"/>
          </p:cNvSpPr>
          <p:nvPr>
            <p:ph type="sldNum" sz="quarter" idx="16"/>
          </p:nvPr>
        </p:nvSpPr>
        <p:spPr>
          <a:xfrm>
            <a:off x="11639550" y="6480176"/>
            <a:ext cx="552450" cy="35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0C908A-03CE-4E0B-8A48-9BFC8D928C76}" type="slidenum">
              <a:rPr lang="en-US" altLang="en-US" sz="120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chemeClr val="accent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Date Placeholder 1"/>
          <p:cNvSpPr txBox="1">
            <a:spLocks/>
          </p:cNvSpPr>
          <p:nvPr/>
        </p:nvSpPr>
        <p:spPr bwMode="auto">
          <a:xfrm>
            <a:off x="-20638" y="6602414"/>
            <a:ext cx="2592388" cy="2555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50000"/>
                  <a:lumOff val="50000"/>
                </a:schemeClr>
              </a:buClr>
              <a:buChar char="–"/>
              <a:defRPr sz="2800">
                <a:solidFill>
                  <a:srgbClr val="7F7F7F"/>
                </a:solidFill>
                <a:latin typeface="+mn-lt"/>
              </a:defRPr>
            </a:lvl2pPr>
            <a:lvl3pPr marL="55778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50000"/>
                  <a:lumOff val="50000"/>
                </a:schemeClr>
              </a:buClr>
              <a:buChar char="•"/>
              <a:defRPr sz="2400">
                <a:solidFill>
                  <a:srgbClr val="7F7F7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50000"/>
                  <a:lumOff val="50000"/>
                </a:schemeClr>
              </a:buClr>
              <a:buChar char="–"/>
              <a:defRPr sz="2000">
                <a:solidFill>
                  <a:srgbClr val="7F7F7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50000"/>
                  <a:lumOff val="50000"/>
                </a:schemeClr>
              </a:buClr>
              <a:buChar char="»"/>
              <a:defRPr sz="2000">
                <a:solidFill>
                  <a:srgbClr val="7F7F7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fld id="{54EDFAE3-C8C9-4471-9486-CCAD4BC0B2BC}" type="datetime1">
              <a:rPr lang="en-US" sz="1200" kern="0"/>
              <a:pPr marL="0" indent="0">
                <a:buNone/>
                <a:defRPr/>
              </a:pPr>
              <a:t>3/22/2021</a:t>
            </a:fld>
            <a:endParaRPr lang="en-US" sz="1200" kern="0" dirty="0"/>
          </a:p>
        </p:txBody>
      </p:sp>
      <p:sp>
        <p:nvSpPr>
          <p:cNvPr id="16" name="Footer Placeholder 2"/>
          <p:cNvSpPr txBox="1">
            <a:spLocks/>
          </p:cNvSpPr>
          <p:nvPr/>
        </p:nvSpPr>
        <p:spPr bwMode="auto">
          <a:xfrm>
            <a:off x="4440239" y="6602414"/>
            <a:ext cx="4751387" cy="27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Tuangamize </a:t>
            </a:r>
            <a:r>
              <a:rPr lang="en-GB" sz="1050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Ufisadi</a:t>
            </a: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Tuijenge Kenya</a:t>
            </a:r>
          </a:p>
        </p:txBody>
      </p:sp>
      <p:sp>
        <p:nvSpPr>
          <p:cNvPr id="17" name="Title 1"/>
          <p:cNvSpPr txBox="1">
            <a:spLocks noChangeArrowheads="1"/>
          </p:cNvSpPr>
          <p:nvPr/>
        </p:nvSpPr>
        <p:spPr bwMode="auto">
          <a:xfrm>
            <a:off x="2622551" y="0"/>
            <a:ext cx="9569450" cy="75049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cap="none" baseline="0">
                <a:solidFill>
                  <a:srgbClr val="021F43"/>
                </a:solidFill>
                <a:latin typeface="+mn-lt"/>
                <a:ea typeface="+mj-ea"/>
                <a:cs typeface="Andes ExtraLight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600" b="1" kern="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Public Procurement: </a:t>
            </a:r>
            <a:r>
              <a:rPr lang="en-US" altLang="en-US" sz="2600" b="1" kern="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Offences, Penalties &amp; Sanctions</a:t>
            </a:r>
          </a:p>
        </p:txBody>
      </p:sp>
    </p:spTree>
    <p:extLst>
      <p:ext uri="{BB962C8B-B14F-4D97-AF65-F5344CB8AC3E}">
        <p14:creationId xmlns:p14="http://schemas.microsoft.com/office/powerpoint/2010/main" val="1948829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524000" y="6518276"/>
            <a:ext cx="3455988" cy="339725"/>
          </a:xfrm>
        </p:spPr>
        <p:txBody>
          <a:bodyPr/>
          <a:lstStyle/>
          <a:p>
            <a:pPr>
              <a:defRPr/>
            </a:pPr>
            <a:fld id="{BFCA336D-10D0-4472-A5DE-DDA9B8D22751}" type="datetime1">
              <a:rPr lang="en-GB"/>
              <a:pPr>
                <a:defRPr/>
              </a:pPr>
              <a:t>22/03/2021</a:t>
            </a:fld>
            <a:endParaRPr lang="en-US" dirty="0"/>
          </a:p>
        </p:txBody>
      </p:sp>
      <p:sp>
        <p:nvSpPr>
          <p:cNvPr id="5222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223106" y="6517945"/>
            <a:ext cx="946150" cy="33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9F9769-F581-48F1-81CC-29C5E7939CA8}" type="slidenum">
              <a:rPr lang="en-US" altLang="en-US" sz="1400">
                <a:solidFill>
                  <a:schemeClr val="accent2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dirty="0">
              <a:solidFill>
                <a:schemeClr val="accent2"/>
              </a:solidFill>
            </a:endParaRPr>
          </a:p>
        </p:txBody>
      </p:sp>
      <p:sp>
        <p:nvSpPr>
          <p:cNvPr id="28704" name="Rectangle 6"/>
          <p:cNvSpPr>
            <a:spLocks noChangeArrowheads="1"/>
          </p:cNvSpPr>
          <p:nvPr/>
        </p:nvSpPr>
        <p:spPr bwMode="auto">
          <a:xfrm>
            <a:off x="2743200" y="645682"/>
            <a:ext cx="9426055" cy="60170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0"/>
              </a:spcBef>
              <a:defRPr/>
            </a:pP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E-procurement;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eradicate red tapes that breeds corruption and unethical conduct.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Strengthening </a:t>
            </a: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anti-corruption Legal, Institutional &amp; Policy Frameworks;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provide an effective framework to prevent, combat and deter corruption in public procurement. </a:t>
            </a:r>
            <a:endParaRPr lang="en-US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Integration </a:t>
            </a: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processes in the Criminal Justice Sector through ICT;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enhance efficiency in the investigation, prosecution and adjudication of corruption cases. </a:t>
            </a:r>
            <a:endParaRPr lang="en-US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Adoption of Open Contracting Principles and Data Standards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US" sz="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Transparency and Fairness in Access to Information on Public Procurement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U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Capacity strengthening of procurement practitioners on adherence to procurement regulations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spcBef>
                <a:spcPts val="0"/>
              </a:spcBef>
              <a:defRPr/>
            </a:pPr>
            <a:endParaRPr lang="en-US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Instituting proper records management tools for public procuring entities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Footer Placeholder 2"/>
          <p:cNvSpPr txBox="1">
            <a:spLocks/>
          </p:cNvSpPr>
          <p:nvPr/>
        </p:nvSpPr>
        <p:spPr bwMode="auto">
          <a:xfrm>
            <a:off x="4440239" y="6594476"/>
            <a:ext cx="47513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Tuangamize </a:t>
            </a:r>
            <a:r>
              <a:rPr lang="en-GB" sz="1050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Ufisadi</a:t>
            </a: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Tuijenge Kenya</a:t>
            </a:r>
          </a:p>
        </p:txBody>
      </p:sp>
      <p:sp>
        <p:nvSpPr>
          <p:cNvPr id="8" name="Title 1"/>
          <p:cNvSpPr txBox="1">
            <a:spLocks noChangeArrowheads="1"/>
          </p:cNvSpPr>
          <p:nvPr/>
        </p:nvSpPr>
        <p:spPr bwMode="auto">
          <a:xfrm>
            <a:off x="2879679" y="0"/>
            <a:ext cx="9289577" cy="77792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en-US" sz="2400" b="1" kern="0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Opportunities: </a:t>
            </a:r>
            <a:r>
              <a:rPr lang="en-GB" altLang="en-US" sz="2400" b="1" kern="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Advancing </a:t>
            </a:r>
            <a:r>
              <a:rPr lang="en-GB" altLang="en-US" sz="2400" b="1" kern="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Clean Procurement</a:t>
            </a:r>
            <a:endParaRPr lang="en-GB" altLang="en-US" sz="2800" kern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2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050"/>
          <p:cNvSpPr>
            <a:spLocks noChangeArrowheads="1"/>
          </p:cNvSpPr>
          <p:nvPr/>
        </p:nvSpPr>
        <p:spPr bwMode="auto">
          <a:xfrm>
            <a:off x="1695450" y="5829300"/>
            <a:ext cx="10325099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21F43"/>
              </a:buClr>
              <a:defRPr/>
            </a:pPr>
            <a:r>
              <a:rPr lang="en-US" sz="2400" b="1" i="1" kern="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 &amp; Answers </a:t>
            </a:r>
          </a:p>
          <a:p>
            <a:pPr algn="ctr" eaLnBrk="1" hangingPunct="1">
              <a:buClr>
                <a:srgbClr val="021F43"/>
              </a:buClr>
              <a:defRPr/>
            </a:pPr>
            <a:r>
              <a:rPr lang="en-US" sz="2400" b="1" i="1" kern="0" dirty="0">
                <a:solidFill>
                  <a:srgbClr val="021F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 </a:t>
            </a:r>
            <a:r>
              <a:rPr lang="en-US" sz="2400" b="1" i="1" kern="0" dirty="0" err="1">
                <a:solidFill>
                  <a:srgbClr val="021F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Kwaheri</a:t>
            </a:r>
            <a:r>
              <a:rPr lang="en-US" sz="2400" b="1" i="1" kern="0" dirty="0">
                <a:solidFill>
                  <a:srgbClr val="021F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</p:txBody>
      </p:sp>
      <p:sp>
        <p:nvSpPr>
          <p:cNvPr id="34820" name="Slide Number Placeholder 2"/>
          <p:cNvSpPr>
            <a:spLocks noGrp="1"/>
          </p:cNvSpPr>
          <p:nvPr>
            <p:ph type="sldNum" sz="quarter" idx="16"/>
          </p:nvPr>
        </p:nvSpPr>
        <p:spPr>
          <a:xfrm>
            <a:off x="11620500" y="6496051"/>
            <a:ext cx="552450" cy="35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018529-EB0C-44C6-913F-4D2EC255AD34}" type="slidenum">
              <a:rPr lang="en-US" altLang="en-US" sz="1200">
                <a:solidFill>
                  <a:srgbClr val="33339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333399"/>
              </a:solidFill>
            </a:endParaRPr>
          </a:p>
        </p:txBody>
      </p:sp>
      <p:sp>
        <p:nvSpPr>
          <p:cNvPr id="10" name="Footer Placeholder 2"/>
          <p:cNvSpPr txBox="1">
            <a:spLocks/>
          </p:cNvSpPr>
          <p:nvPr/>
        </p:nvSpPr>
        <p:spPr bwMode="auto">
          <a:xfrm>
            <a:off x="4440239" y="6575425"/>
            <a:ext cx="4751387" cy="26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Tuangamize </a:t>
            </a:r>
            <a:r>
              <a:rPr lang="en-GB" sz="1050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Ufisadi</a:t>
            </a: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Tuijenge Kenya</a:t>
            </a:r>
          </a:p>
        </p:txBody>
      </p:sp>
      <p:sp>
        <p:nvSpPr>
          <p:cNvPr id="11" name="Date Placeholder 1"/>
          <p:cNvSpPr txBox="1">
            <a:spLocks/>
          </p:cNvSpPr>
          <p:nvPr/>
        </p:nvSpPr>
        <p:spPr bwMode="auto">
          <a:xfrm>
            <a:off x="15875" y="6515101"/>
            <a:ext cx="1752600" cy="339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50000"/>
                  <a:lumOff val="50000"/>
                </a:schemeClr>
              </a:buClr>
              <a:buChar char="–"/>
              <a:defRPr sz="2800">
                <a:solidFill>
                  <a:srgbClr val="7F7F7F"/>
                </a:solidFill>
                <a:latin typeface="+mn-lt"/>
              </a:defRPr>
            </a:lvl2pPr>
            <a:lvl3pPr marL="55778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50000"/>
                  <a:lumOff val="50000"/>
                </a:schemeClr>
              </a:buClr>
              <a:buChar char="•"/>
              <a:defRPr sz="2400">
                <a:solidFill>
                  <a:srgbClr val="7F7F7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50000"/>
                  <a:lumOff val="50000"/>
                </a:schemeClr>
              </a:buClr>
              <a:buChar char="–"/>
              <a:defRPr sz="2000">
                <a:solidFill>
                  <a:srgbClr val="7F7F7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50000"/>
                  <a:lumOff val="50000"/>
                </a:schemeClr>
              </a:buClr>
              <a:buChar char="»"/>
              <a:defRPr sz="2000">
                <a:solidFill>
                  <a:srgbClr val="7F7F7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fld id="{BFCA336D-10D0-4472-A5DE-DDA9B8D22751}" type="datetime1">
              <a:rPr lang="en-GB" sz="1200" ker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indent="0">
                <a:buNone/>
                <a:defRPr/>
              </a:pPr>
              <a:t>22/03/2021</a:t>
            </a:fld>
            <a:endParaRPr lang="en-US" sz="1200" kern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3" y="827396"/>
            <a:ext cx="8885237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 noChangeArrowheads="1"/>
          </p:cNvSpPr>
          <p:nvPr/>
        </p:nvSpPr>
        <p:spPr bwMode="auto">
          <a:xfrm>
            <a:off x="2735263" y="13648"/>
            <a:ext cx="9456737" cy="8001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en-US" sz="2600" b="1" kern="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Clean </a:t>
            </a:r>
            <a:r>
              <a:rPr lang="en-GB" altLang="en-US" sz="2600" b="1" kern="0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Procurement: </a:t>
            </a:r>
            <a:r>
              <a:rPr lang="en-GB" altLang="en-US" sz="2600" b="1" kern="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Relay </a:t>
            </a:r>
            <a:r>
              <a:rPr lang="en-GB" altLang="en-US" sz="2600" b="1" kern="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Team</a:t>
            </a:r>
            <a:endParaRPr lang="en-GB" altLang="en-US" sz="2600" kern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18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050" y="6497639"/>
            <a:ext cx="2592388" cy="255587"/>
          </a:xfrm>
        </p:spPr>
        <p:txBody>
          <a:bodyPr/>
          <a:lstStyle/>
          <a:p>
            <a:pPr>
              <a:defRPr/>
            </a:pPr>
            <a:fld id="{54EDFAE3-C8C9-4471-9486-CCAD4BC0B2BC}" type="datetime1">
              <a:rPr lang="en-US">
                <a:latin typeface="Arial"/>
              </a:rPr>
              <a:pPr>
                <a:defRPr/>
              </a:pPr>
              <a:t>3/22/2021</a:t>
            </a:fld>
            <a:endParaRPr lang="en-US" dirty="0">
              <a:latin typeface="Arial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13916" y="6497640"/>
            <a:ext cx="978084" cy="3603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445AE4D1-5048-4F87-82CB-547E38C38748}" type="slidenum">
              <a:rPr lang="en-US" altLang="en-US" sz="120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2</a:t>
            </a:fld>
            <a:endParaRPr lang="en-US" altLang="en-US" sz="1200" dirty="0">
              <a:solidFill>
                <a:srgbClr val="333399"/>
              </a:solidFill>
            </a:endParaRP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2652304" y="852285"/>
            <a:ext cx="9539696" cy="556306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3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Public Procurement: </a:t>
            </a:r>
            <a:r>
              <a:rPr lang="en-US" altLang="en-US" sz="2300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Introduction &amp; Legal Reforms</a:t>
            </a:r>
            <a:endParaRPr lang="en-US" altLang="en-US" sz="2300" dirty="0">
              <a:solidFill>
                <a:srgbClr val="0070C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Clean Procurement: </a:t>
            </a:r>
            <a:r>
              <a:rPr lang="en-US" sz="2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Integrity  </a:t>
            </a:r>
            <a:r>
              <a:rPr lang="en-US" sz="2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Correlation &amp; Context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Objectives of </a:t>
            </a:r>
            <a:r>
              <a:rPr lang="en-US" alt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Clean Procurement 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</a:t>
            </a:r>
            <a:r>
              <a:rPr lang="en-US" altLang="en-US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Procurement: </a:t>
            </a:r>
            <a:r>
              <a:rPr lang="en-US" altLang="en-US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Institutional Framework; Actors Vs. Roles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altLang="en-US" sz="24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EACC: </a:t>
            </a:r>
            <a:r>
              <a:rPr lang="en-GB" altLang="en-US" sz="24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Mandate, Strategies, Experience &amp; Milestones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altLang="en-US" sz="2400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Ethics &amp; Integrity: </a:t>
            </a:r>
            <a:r>
              <a:rPr lang="en-GB" altLang="en-US" sz="2400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Risks</a:t>
            </a:r>
            <a:r>
              <a:rPr lang="en-GB" altLang="en-US" sz="24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Loopholes and Proposed Mitigations</a:t>
            </a:r>
            <a:endParaRPr lang="en-US" altLang="en-US" sz="2400" dirty="0">
              <a:solidFill>
                <a:srgbClr val="0070C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Offences and Sanctions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Case Studies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Opportunities </a:t>
            </a:r>
            <a:endParaRPr lang="en-US" altLang="en-US" sz="2400" dirty="0" smtClean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Questions </a:t>
            </a:r>
            <a:r>
              <a:rPr lang="en-US" altLang="en-US" sz="24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and Answers</a:t>
            </a:r>
            <a:endParaRPr lang="en-US" altLang="en-US" sz="2300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itle 1"/>
          <p:cNvSpPr txBox="1">
            <a:spLocks noChangeArrowheads="1"/>
          </p:cNvSpPr>
          <p:nvPr/>
        </p:nvSpPr>
        <p:spPr bwMode="auto">
          <a:xfrm>
            <a:off x="2925259" y="0"/>
            <a:ext cx="9266741" cy="85228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1" kern="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Presentation: </a:t>
            </a:r>
            <a:r>
              <a:rPr lang="en-US" altLang="en-US" sz="2800" b="1" kern="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Outline</a:t>
            </a:r>
          </a:p>
        </p:txBody>
      </p:sp>
      <p:sp>
        <p:nvSpPr>
          <p:cNvPr id="7" name="Footer Placeholder 2"/>
          <p:cNvSpPr txBox="1">
            <a:spLocks/>
          </p:cNvSpPr>
          <p:nvPr/>
        </p:nvSpPr>
        <p:spPr bwMode="auto">
          <a:xfrm>
            <a:off x="4440239" y="6572250"/>
            <a:ext cx="47513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Tuangamize </a:t>
            </a:r>
            <a:r>
              <a:rPr lang="en-GB" sz="1050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Ufisadi</a:t>
            </a: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Tuijenge Kenya</a:t>
            </a:r>
          </a:p>
        </p:txBody>
      </p:sp>
    </p:spTree>
    <p:extLst>
      <p:ext uri="{BB962C8B-B14F-4D97-AF65-F5344CB8AC3E}">
        <p14:creationId xmlns:p14="http://schemas.microsoft.com/office/powerpoint/2010/main" val="388411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Lucida Sans Unicode" panose="020B0602030504020204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411940" y="1055785"/>
            <a:ext cx="8780060" cy="70167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defRPr/>
            </a:pPr>
            <a:r>
              <a:rPr lang="en-US" sz="2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1963–69; </a:t>
            </a:r>
            <a:r>
              <a:rPr 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</a:t>
            </a: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Purchases</a:t>
            </a:r>
            <a:r>
              <a:rPr 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determined by individual entities</a:t>
            </a:r>
          </a:p>
          <a:p>
            <a:pPr>
              <a:defRPr/>
            </a:pPr>
            <a:r>
              <a:rPr lang="en-US" sz="2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International Procurement conducted by Crown Agents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411940" y="1890982"/>
            <a:ext cx="8780060" cy="63182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defRPr/>
            </a:pPr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1969–78; </a:t>
            </a: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Treasury Circulars  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411940" y="2645184"/>
            <a:ext cx="8780060" cy="63182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defRPr/>
            </a:pPr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1978–2001; </a:t>
            </a: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Supplies Manual 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411940" y="3440247"/>
            <a:ext cx="8780060" cy="63182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defRPr/>
            </a:pPr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2001–07; </a:t>
            </a: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Exchequer &amp; Audit </a:t>
            </a:r>
            <a:r>
              <a:rPr lang="en-US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(Public Procurement) </a:t>
            </a: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Regulations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411940" y="4228545"/>
            <a:ext cx="8780060" cy="63182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defRPr/>
            </a:pPr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2007–2015; </a:t>
            </a: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Procurement and Disposal Act, 2005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411940" y="5127414"/>
            <a:ext cx="8780060" cy="63182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defRPr/>
            </a:pPr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2010; </a:t>
            </a: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Constitution of Kenya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411940" y="5915712"/>
            <a:ext cx="8780060" cy="63182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defRPr/>
            </a:pPr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2015-Present; </a:t>
            </a:r>
            <a:r>
              <a:rPr lang="en-US" sz="2000" b="1" u="sng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Procurement and Asset Disposal Act</a:t>
            </a:r>
          </a:p>
        </p:txBody>
      </p:sp>
      <p:sp>
        <p:nvSpPr>
          <p:cNvPr id="11" name="Title 1"/>
          <p:cNvSpPr txBox="1">
            <a:spLocks noChangeArrowheads="1"/>
          </p:cNvSpPr>
          <p:nvPr/>
        </p:nvSpPr>
        <p:spPr bwMode="auto">
          <a:xfrm>
            <a:off x="2819399" y="0"/>
            <a:ext cx="9372601" cy="104519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600" b="1" kern="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Public Procurement: </a:t>
            </a:r>
            <a:r>
              <a:rPr lang="en-US" altLang="en-US" sz="2600" b="1" kern="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Introduction &amp; Legal Reforms</a:t>
            </a:r>
            <a:endParaRPr lang="en-US" altLang="en-US" sz="2600" b="1" kern="0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Footer Placeholder 2"/>
          <p:cNvSpPr txBox="1">
            <a:spLocks/>
          </p:cNvSpPr>
          <p:nvPr/>
        </p:nvSpPr>
        <p:spPr bwMode="auto">
          <a:xfrm>
            <a:off x="-12410" y="2125947"/>
            <a:ext cx="3289010" cy="442159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Limitations: Initial Regulations (1963-2005);</a:t>
            </a: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i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Uncontrolled contract variations.</a:t>
            </a: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Overpricing (buying at inflated prices).</a:t>
            </a: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Unstructured authorization of expenditure levels.</a:t>
            </a: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Lack of fair and transparent competition.</a:t>
            </a: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Inappropriate  application of procurement methods</a:t>
            </a: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Air Supply/Ghost Projects.</a:t>
            </a: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Uncontrolled low value procurement of items.</a:t>
            </a: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Poor procurement records and documentation.  </a:t>
            </a: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Excessive delays in the procurement process.</a:t>
            </a: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Conflict of interest in the procurement system.</a:t>
            </a:r>
          </a:p>
        </p:txBody>
      </p:sp>
      <p:sp>
        <p:nvSpPr>
          <p:cNvPr id="17" name="Footer Placeholder 2"/>
          <p:cNvSpPr txBox="1">
            <a:spLocks/>
          </p:cNvSpPr>
          <p:nvPr/>
        </p:nvSpPr>
        <p:spPr bwMode="auto">
          <a:xfrm>
            <a:off x="4440239" y="6572250"/>
            <a:ext cx="47513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Tuangamize </a:t>
            </a:r>
            <a:r>
              <a:rPr lang="en-GB" sz="1050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Ufisadi</a:t>
            </a: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Tuijenge Kenya</a:t>
            </a: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050" y="6573839"/>
            <a:ext cx="2592388" cy="255587"/>
          </a:xfrm>
        </p:spPr>
        <p:txBody>
          <a:bodyPr/>
          <a:lstStyle/>
          <a:p>
            <a:pPr>
              <a:defRPr/>
            </a:pPr>
            <a:fld id="{54EDFAE3-C8C9-4471-9486-CCAD4BC0B2BC}" type="datetime1">
              <a:rPr lang="en-US">
                <a:latin typeface="Arial"/>
              </a:rPr>
              <a:pPr>
                <a:defRPr/>
              </a:pPr>
              <a:t>3/22/2021</a:t>
            </a:fld>
            <a:endParaRPr lang="en-US" dirty="0">
              <a:latin typeface="Arial"/>
            </a:endParaRP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13916" y="6572250"/>
            <a:ext cx="978084" cy="285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 smtClean="0">
                <a:solidFill>
                  <a:srgbClr val="333399"/>
                </a:solidFill>
              </a:rPr>
              <a:t>3</a:t>
            </a:r>
            <a:endParaRPr lang="en-US" altLang="en-US" sz="12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89162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  <p:bldP spid="13" grpId="0" animBg="1"/>
      <p:bldP spid="14" grpId="0" animBg="1"/>
      <p:bldP spid="15" grpId="0" animBg="1"/>
      <p:bldP spid="16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825087" y="152400"/>
            <a:ext cx="9366913" cy="685800"/>
          </a:xfrm>
        </p:spPr>
        <p:txBody>
          <a:bodyPr/>
          <a:lstStyle/>
          <a:p>
            <a:pPr>
              <a:defRPr/>
            </a:pPr>
            <a:r>
              <a:rPr lang="en-US" sz="2600" b="1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600" b="1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6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Clean Procurement: </a:t>
            </a:r>
            <a:r>
              <a:rPr lang="en-US" sz="2600" b="1" i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Integrity </a:t>
            </a:r>
            <a:r>
              <a:rPr lang="en-US" sz="2600" b="1" i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Correlation &amp; Context</a:t>
            </a:r>
            <a:r>
              <a:rPr lang="en-US" sz="2600" b="1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600" b="1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647951" y="832798"/>
            <a:ext cx="9544050" cy="5715000"/>
          </a:xfrm>
        </p:spPr>
        <p:txBody>
          <a:bodyPr/>
          <a:lstStyle/>
          <a:p>
            <a:pPr algn="just">
              <a:defRPr/>
            </a:pPr>
            <a:r>
              <a:rPr lang="en-US" altLang="ko-KR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Integrity  in public procurement </a:t>
            </a: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be looked at as </a:t>
            </a:r>
            <a:r>
              <a:rPr lang="en-US" altLang="ko-KR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use of funds, resources, assets,</a:t>
            </a: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altLang="ko-KR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authority, according to the intended official purposes </a:t>
            </a: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in line with </a:t>
            </a:r>
            <a:r>
              <a:rPr lang="en-US" altLang="ko-KR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interest</a:t>
            </a: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altLang="ko-KR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full compliance </a:t>
            </a: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the underlying </a:t>
            </a:r>
            <a:r>
              <a:rPr lang="en-US" altLang="ko-KR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laws and regulations.</a:t>
            </a:r>
          </a:p>
          <a:p>
            <a:pPr algn="just">
              <a:defRPr/>
            </a:pPr>
            <a:endParaRPr lang="en-US" altLang="ko-KR" sz="12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Integrity in public procurement is a </a:t>
            </a:r>
            <a:r>
              <a:rPr lang="en-US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powerful tool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effective </a:t>
            </a:r>
            <a:r>
              <a:rPr lang="en-US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 delivery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as such it increases trust in state institutions.</a:t>
            </a:r>
          </a:p>
          <a:p>
            <a:pPr algn="just">
              <a:defRPr/>
            </a:pP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Integrity is the </a:t>
            </a:r>
            <a:r>
              <a:rPr lang="en-US" sz="2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epitome of Clean Procurement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it heralds </a:t>
            </a: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 management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public resources and </a:t>
            </a: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discourages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 algn="just">
              <a:buNone/>
              <a:defRPr/>
            </a:pP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2625" algn="just">
              <a:buFont typeface="Wingdings" panose="05000000000000000000" pitchFamily="2" charset="2"/>
              <a:buChar char="Ø"/>
              <a:defRPr/>
            </a:pPr>
            <a:r>
              <a:rPr lang="en-US" sz="2200" i="1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Corruption; nepotism in award of tenders, conflict of interest, abuse of office and failure to comply with laws or regulations governing public procurement.</a:t>
            </a:r>
          </a:p>
          <a:p>
            <a:pPr marL="339725" indent="0" algn="just">
              <a:buNone/>
              <a:defRPr/>
            </a:pPr>
            <a:endParaRPr lang="en-US" sz="1200" i="1" u="sng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Therefore Clean Procurement; is undertaking acquisition, contracting and disposal processes with integrity and utmost fidelity to the law.</a:t>
            </a:r>
          </a:p>
        </p:txBody>
      </p:sp>
      <p:sp>
        <p:nvSpPr>
          <p:cNvPr id="4" name="Footer Placeholder 2"/>
          <p:cNvSpPr txBox="1">
            <a:spLocks/>
          </p:cNvSpPr>
          <p:nvPr/>
        </p:nvSpPr>
        <p:spPr bwMode="auto">
          <a:xfrm>
            <a:off x="4440239" y="6572250"/>
            <a:ext cx="47513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Tuangamize </a:t>
            </a:r>
            <a:r>
              <a:rPr lang="en-GB" sz="1050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Ufisadi</a:t>
            </a: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Tuijenge Kenya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050" y="6573839"/>
            <a:ext cx="2592388" cy="255587"/>
          </a:xfrm>
        </p:spPr>
        <p:txBody>
          <a:bodyPr/>
          <a:lstStyle/>
          <a:p>
            <a:pPr>
              <a:defRPr/>
            </a:pPr>
            <a:fld id="{54EDFAE3-C8C9-4471-9486-CCAD4BC0B2BC}" type="datetime1">
              <a:rPr lang="en-US">
                <a:latin typeface="Arial"/>
              </a:rPr>
              <a:pPr>
                <a:defRPr/>
              </a:pPr>
              <a:t>3/22/2021</a:t>
            </a:fld>
            <a:endParaRPr lang="en-US" dirty="0">
              <a:latin typeface="Arial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 bwMode="auto">
          <a:xfrm>
            <a:off x="-12411" y="2971801"/>
            <a:ext cx="2660361" cy="360045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Useful Insights:</a:t>
            </a: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Public Procurement accounts for 60% of the resources appropriated to Public </a:t>
            </a:r>
            <a:r>
              <a:rPr lang="en-US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Institutions </a:t>
            </a:r>
            <a:r>
              <a:rPr 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 Kenya.</a:t>
            </a: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600" b="1" i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It is against this backdrop that transparency, accountability and ethics is critical on how public institutions apply these resources.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13916" y="6572250"/>
            <a:ext cx="978084" cy="285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 smtClean="0">
                <a:solidFill>
                  <a:srgbClr val="333399"/>
                </a:solidFill>
              </a:rPr>
              <a:t>4</a:t>
            </a:r>
            <a:endParaRPr lang="en-US" altLang="en-US" sz="12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115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ontent Placeholder 2"/>
          <p:cNvGraphicFramePr>
            <a:graphicFrameLocks/>
          </p:cNvGraphicFramePr>
          <p:nvPr/>
        </p:nvGraphicFramePr>
        <p:xfrm>
          <a:off x="2590800" y="1818415"/>
          <a:ext cx="3429000" cy="3799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ed Rectangle 4"/>
          <p:cNvSpPr txBox="1"/>
          <p:nvPr/>
        </p:nvSpPr>
        <p:spPr>
          <a:xfrm>
            <a:off x="4419601" y="942975"/>
            <a:ext cx="7399360" cy="1219200"/>
          </a:xfrm>
          <a:prstGeom prst="rect">
            <a:avLst/>
          </a:prstGeom>
          <a:solidFill>
            <a:schemeClr val="accent5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0" tIns="38100" rIns="76200" bIns="38100" spcCol="1270" anchor="ctr"/>
          <a:lstStyle/>
          <a:p>
            <a:pPr algn="just" defTabSz="889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en-GB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size of bribe paid </a:t>
            </a: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citizens to obtain government services dropped from </a:t>
            </a:r>
            <a:r>
              <a:rPr lang="en-US" alt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Kshs.5,058.75 (USD50)</a:t>
            </a: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en-US" alt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 </a:t>
            </a: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alt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Kshs.3,833.14 (USD38)</a:t>
            </a: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2018, </a:t>
            </a:r>
            <a:r>
              <a:rPr lang="en-US" altLang="en-US" sz="2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(lowest rating since 2012). </a:t>
            </a:r>
          </a:p>
          <a:p>
            <a:pPr algn="just" defTabSz="889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en-US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 txBox="1"/>
          <p:nvPr/>
        </p:nvSpPr>
        <p:spPr>
          <a:xfrm>
            <a:off x="6096001" y="2400300"/>
            <a:ext cx="5722960" cy="1219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0" tIns="38100" rIns="76200" bIns="38100" spcCol="1270" anchor="ctr"/>
          <a:lstStyle/>
          <a:p>
            <a:pPr algn="just" defTabSz="889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 </a:t>
            </a:r>
            <a:r>
              <a:rPr lang="en-US" alt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49%</a:t>
            </a: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stated that Government is committed in fighting corruption, an upsurge of </a:t>
            </a:r>
            <a:r>
              <a:rPr lang="en-US" alt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6.6% points</a:t>
            </a: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</a:t>
            </a:r>
            <a:r>
              <a:rPr lang="en-US" alt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2017</a:t>
            </a: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ounded Rectangle 4"/>
          <p:cNvSpPr txBox="1"/>
          <p:nvPr/>
        </p:nvSpPr>
        <p:spPr>
          <a:xfrm>
            <a:off x="5167313" y="5186363"/>
            <a:ext cx="6651648" cy="1219200"/>
          </a:xfrm>
          <a:prstGeom prst="rect">
            <a:avLst/>
          </a:prstGeom>
          <a:solidFill>
            <a:srgbClr val="00B0F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0" tIns="38100" rIns="76200" bIns="38100" spcCol="1270" anchor="ctr"/>
          <a:lstStyle/>
          <a:p>
            <a:pPr algn="just"/>
            <a:endParaRPr lang="en-GB" sz="20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0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Obtaining a tender attracted the highest average number of bribe demands at </a:t>
            </a:r>
            <a:r>
              <a:rPr lang="en-US" sz="20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3.46 times </a:t>
            </a:r>
            <a:r>
              <a:rPr lang="en-US" sz="20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followed by application for a passport </a:t>
            </a:r>
            <a:r>
              <a:rPr lang="en-US" sz="20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(1.92) </a:t>
            </a:r>
            <a:r>
              <a:rPr lang="en-US" sz="20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among others</a:t>
            </a:r>
            <a:r>
              <a:rPr lang="en-US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 defTabSz="889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en-US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4"/>
          <p:cNvSpPr txBox="1"/>
          <p:nvPr/>
        </p:nvSpPr>
        <p:spPr>
          <a:xfrm>
            <a:off x="6096001" y="3848100"/>
            <a:ext cx="5722960" cy="1219200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0" tIns="38100" rIns="76200" bIns="38100" spcCol="1270" anchor="ctr"/>
          <a:lstStyle/>
          <a:p>
            <a:pPr algn="just" defTabSz="889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en-US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times a bribe was demanded by public officers declined from </a:t>
            </a:r>
            <a:r>
              <a:rPr lang="en-US" alt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1.57 times</a:t>
            </a: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2017 to </a:t>
            </a:r>
            <a:r>
              <a:rPr lang="en-US" alt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1.33 times</a:t>
            </a: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en-US" altLang="en-US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2018.</a:t>
            </a:r>
            <a:r>
              <a:rPr lang="en-US" alt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altLang="en-US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endParaRPr lang="en-US" altLang="en-US" sz="20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511" name="Title 1"/>
          <p:cNvSpPr>
            <a:spLocks noGrp="1" noChangeArrowheads="1"/>
          </p:cNvSpPr>
          <p:nvPr>
            <p:ph type="title"/>
          </p:nvPr>
        </p:nvSpPr>
        <p:spPr>
          <a:xfrm>
            <a:off x="2852383" y="0"/>
            <a:ext cx="8966578" cy="838200"/>
          </a:xfrm>
        </p:spPr>
        <p:txBody>
          <a:bodyPr/>
          <a:lstStyle/>
          <a:p>
            <a:pPr eaLnBrk="1" hangingPunct="1"/>
            <a:r>
              <a:rPr lang="en-GB" altLang="en-US" sz="26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Public Procurement: </a:t>
            </a:r>
            <a:r>
              <a:rPr lang="en-GB" altLang="en-US" sz="26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Integrity Context</a:t>
            </a:r>
            <a:endParaRPr lang="en-US" altLang="en-US" sz="2600" b="1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676900" y="3017838"/>
            <a:ext cx="381000" cy="1190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1"/>
          </p:cNvCxnSpPr>
          <p:nvPr/>
        </p:nvCxnSpPr>
        <p:spPr>
          <a:xfrm>
            <a:off x="5586414" y="4357688"/>
            <a:ext cx="509587" cy="1000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1"/>
          </p:cNvCxnSpPr>
          <p:nvPr/>
        </p:nvCxnSpPr>
        <p:spPr>
          <a:xfrm>
            <a:off x="4786313" y="5022851"/>
            <a:ext cx="381000" cy="7731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endCxn id="6" idx="1"/>
          </p:cNvCxnSpPr>
          <p:nvPr/>
        </p:nvCxnSpPr>
        <p:spPr>
          <a:xfrm flipV="1">
            <a:off x="4305300" y="1552575"/>
            <a:ext cx="114300" cy="609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560667"/>
            <a:ext cx="4148138" cy="230659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EDFAE3-C8C9-4471-9486-CCAD4BC0B2BC}" type="datetime1">
              <a:rPr lang="en-US">
                <a:solidFill>
                  <a:srgbClr val="333399"/>
                </a:solidFill>
                <a:latin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3/22/2021</a:t>
            </a:fld>
            <a:endParaRPr lang="en-US" dirty="0">
              <a:solidFill>
                <a:srgbClr val="333399"/>
              </a:solidFill>
              <a:latin typeface="Arial"/>
            </a:endParaRPr>
          </a:p>
        </p:txBody>
      </p:sp>
      <p:sp>
        <p:nvSpPr>
          <p:cNvPr id="215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46596" y="6569075"/>
            <a:ext cx="946150" cy="290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2A91AC20-37A6-48C2-BEF7-EDE4A9925544}" type="slidenum">
              <a:rPr lang="en-US" altLang="en-US" sz="1200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5</a:t>
            </a:fld>
            <a:endParaRPr lang="en-US" altLang="en-US" sz="1200" dirty="0">
              <a:solidFill>
                <a:srgbClr val="333399"/>
              </a:solidFill>
            </a:endParaRPr>
          </a:p>
        </p:txBody>
      </p:sp>
      <p:sp>
        <p:nvSpPr>
          <p:cNvPr id="17" name="Footer Placeholder 2"/>
          <p:cNvSpPr txBox="1">
            <a:spLocks/>
          </p:cNvSpPr>
          <p:nvPr/>
        </p:nvSpPr>
        <p:spPr bwMode="auto">
          <a:xfrm>
            <a:off x="4440239" y="6518276"/>
            <a:ext cx="4751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Tuangamize </a:t>
            </a:r>
            <a:r>
              <a:rPr lang="en-GB" sz="1050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Ufisadi</a:t>
            </a: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Tuijenge Kenya</a:t>
            </a:r>
          </a:p>
        </p:txBody>
      </p:sp>
      <p:sp>
        <p:nvSpPr>
          <p:cNvPr id="20" name="Footer Placeholder 2"/>
          <p:cNvSpPr txBox="1">
            <a:spLocks/>
          </p:cNvSpPr>
          <p:nvPr/>
        </p:nvSpPr>
        <p:spPr bwMode="auto">
          <a:xfrm>
            <a:off x="0" y="5738530"/>
            <a:ext cx="3428999" cy="70172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Highlights of the National Survey on Corruption and Ethics 2018</a:t>
            </a:r>
          </a:p>
        </p:txBody>
      </p:sp>
    </p:spTree>
    <p:extLst>
      <p:ext uri="{BB962C8B-B14F-4D97-AF65-F5344CB8AC3E}">
        <p14:creationId xmlns:p14="http://schemas.microsoft.com/office/powerpoint/2010/main" val="3360745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127116"/>
              </p:ext>
            </p:extLst>
          </p:nvPr>
        </p:nvGraphicFramePr>
        <p:xfrm>
          <a:off x="2743200" y="1022684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2866030" y="152400"/>
            <a:ext cx="9021170" cy="685800"/>
          </a:xfrm>
        </p:spPr>
        <p:txBody>
          <a:bodyPr/>
          <a:lstStyle/>
          <a:p>
            <a:pPr eaLnBrk="1" hangingPunct="1"/>
            <a:r>
              <a:rPr lang="en-US" altLang="en-US" sz="2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Clean Procurement: </a:t>
            </a:r>
            <a:r>
              <a:rPr lang="en-US" altLang="en-US" sz="26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Objectives</a:t>
            </a:r>
            <a:endParaRPr lang="en-US" altLang="en-US" sz="26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Footer Placeholder 2"/>
          <p:cNvSpPr txBox="1">
            <a:spLocks/>
          </p:cNvSpPr>
          <p:nvPr/>
        </p:nvSpPr>
        <p:spPr bwMode="auto">
          <a:xfrm>
            <a:off x="152399" y="2971800"/>
            <a:ext cx="3023937" cy="329252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i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Application of PPADA, </a:t>
            </a:r>
            <a:r>
              <a:rPr lang="en-US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2015:</a:t>
            </a:r>
            <a:endParaRPr lang="en-US" sz="1800" b="1" i="1" dirty="0">
              <a:solidFill>
                <a:srgbClr val="00206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800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Procurement by public </a:t>
            </a:r>
            <a:r>
              <a:rPr lang="en-US" sz="18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entity;</a:t>
            </a:r>
            <a:endParaRPr lang="en-US" sz="1800" i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800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Procurement planning; </a:t>
            </a: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800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Procurement processing;</a:t>
            </a: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800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Inventory and asset management; </a:t>
            </a: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800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Contract management.</a:t>
            </a:r>
          </a:p>
          <a:p>
            <a:pPr marL="285750" indent="-285750" algn="l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800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Disposal of assets and equipment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 bwMode="auto">
          <a:xfrm>
            <a:off x="4440239" y="6572250"/>
            <a:ext cx="47513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Tuangamize </a:t>
            </a:r>
            <a:r>
              <a:rPr lang="en-GB" sz="1050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Ufisadi</a:t>
            </a: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Tuijenge Kenya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050" y="6573839"/>
            <a:ext cx="2592388" cy="255587"/>
          </a:xfrm>
        </p:spPr>
        <p:txBody>
          <a:bodyPr/>
          <a:lstStyle/>
          <a:p>
            <a:pPr>
              <a:defRPr/>
            </a:pPr>
            <a:fld id="{54EDFAE3-C8C9-4471-9486-CCAD4BC0B2BC}" type="datetime1">
              <a:rPr lang="en-US">
                <a:latin typeface="Arial"/>
              </a:rPr>
              <a:pPr>
                <a:defRPr/>
              </a:pPr>
              <a:t>3/22/2021</a:t>
            </a:fld>
            <a:endParaRPr lang="en-US" dirty="0">
              <a:latin typeface="Arial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46596" y="6569075"/>
            <a:ext cx="946150" cy="290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solidFill>
                  <a:srgbClr val="333399"/>
                </a:solidFill>
              </a:rPr>
              <a:t>6</a:t>
            </a:r>
            <a:endParaRPr lang="en-US" altLang="en-US" sz="12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469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 noChangeArrowheads="1"/>
          </p:cNvSpPr>
          <p:nvPr>
            <p:ph type="title"/>
          </p:nvPr>
        </p:nvSpPr>
        <p:spPr>
          <a:xfrm>
            <a:off x="2811439" y="162682"/>
            <a:ext cx="9007522" cy="981075"/>
          </a:xfrm>
        </p:spPr>
        <p:txBody>
          <a:bodyPr/>
          <a:lstStyle/>
          <a:p>
            <a:pPr eaLnBrk="1" hangingPunct="1"/>
            <a:r>
              <a:rPr lang="en-US" altLang="en-US" sz="2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Procurement:</a:t>
            </a:r>
            <a:br>
              <a:rPr lang="en-US" altLang="en-US" sz="2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6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Institutional Framework; </a:t>
            </a:r>
            <a:r>
              <a:rPr lang="en-US" altLang="en-US" sz="2600" b="1" i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Actors Vs. Roles</a:t>
            </a:r>
            <a:endParaRPr lang="en-US" altLang="en-US" sz="2600" b="1" i="1" dirty="0">
              <a:solidFill>
                <a:srgbClr val="0070C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505199" y="1143756"/>
            <a:ext cx="8313761" cy="5257044"/>
            <a:chOff x="1981200" y="1797637"/>
            <a:chExt cx="7086600" cy="4091400"/>
          </a:xfrm>
          <a:solidFill>
            <a:srgbClr val="0070C0"/>
          </a:solidFill>
        </p:grpSpPr>
        <p:sp>
          <p:nvSpPr>
            <p:cNvPr id="4" name="Freeform 3"/>
            <p:cNvSpPr/>
            <p:nvPr/>
          </p:nvSpPr>
          <p:spPr>
            <a:xfrm>
              <a:off x="1981200" y="1797637"/>
              <a:ext cx="7086600" cy="772200"/>
            </a:xfrm>
            <a:custGeom>
              <a:avLst/>
              <a:gdLst>
                <a:gd name="connsiteX0" fmla="*/ 0 w 7086600"/>
                <a:gd name="connsiteY0" fmla="*/ 128703 h 772200"/>
                <a:gd name="connsiteX1" fmla="*/ 128703 w 7086600"/>
                <a:gd name="connsiteY1" fmla="*/ 0 h 772200"/>
                <a:gd name="connsiteX2" fmla="*/ 6957897 w 7086600"/>
                <a:gd name="connsiteY2" fmla="*/ 0 h 772200"/>
                <a:gd name="connsiteX3" fmla="*/ 7086600 w 7086600"/>
                <a:gd name="connsiteY3" fmla="*/ 128703 h 772200"/>
                <a:gd name="connsiteX4" fmla="*/ 7086600 w 7086600"/>
                <a:gd name="connsiteY4" fmla="*/ 643497 h 772200"/>
                <a:gd name="connsiteX5" fmla="*/ 6957897 w 7086600"/>
                <a:gd name="connsiteY5" fmla="*/ 772200 h 772200"/>
                <a:gd name="connsiteX6" fmla="*/ 128703 w 7086600"/>
                <a:gd name="connsiteY6" fmla="*/ 772200 h 772200"/>
                <a:gd name="connsiteX7" fmla="*/ 0 w 7086600"/>
                <a:gd name="connsiteY7" fmla="*/ 643497 h 772200"/>
                <a:gd name="connsiteX8" fmla="*/ 0 w 7086600"/>
                <a:gd name="connsiteY8" fmla="*/ 128703 h 77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86600" h="772200">
                  <a:moveTo>
                    <a:pt x="0" y="128703"/>
                  </a:moveTo>
                  <a:cubicBezTo>
                    <a:pt x="0" y="57622"/>
                    <a:pt x="57622" y="0"/>
                    <a:pt x="128703" y="0"/>
                  </a:cubicBezTo>
                  <a:lnTo>
                    <a:pt x="6957897" y="0"/>
                  </a:lnTo>
                  <a:cubicBezTo>
                    <a:pt x="7028978" y="0"/>
                    <a:pt x="7086600" y="57622"/>
                    <a:pt x="7086600" y="128703"/>
                  </a:cubicBezTo>
                  <a:lnTo>
                    <a:pt x="7086600" y="643497"/>
                  </a:lnTo>
                  <a:cubicBezTo>
                    <a:pt x="7086600" y="714578"/>
                    <a:pt x="7028978" y="772200"/>
                    <a:pt x="6957897" y="772200"/>
                  </a:cubicBezTo>
                  <a:lnTo>
                    <a:pt x="128703" y="772200"/>
                  </a:lnTo>
                  <a:cubicBezTo>
                    <a:pt x="57622" y="772200"/>
                    <a:pt x="0" y="714578"/>
                    <a:pt x="0" y="643497"/>
                  </a:cubicBezTo>
                  <a:lnTo>
                    <a:pt x="0" y="128703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896" tIns="113896" rIns="113896" bIns="113896" numCol="1" spcCol="1270" anchor="ctr" anchorCtr="0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i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National Treasury; </a:t>
              </a:r>
              <a:r>
                <a:rPr lang="en-US" sz="2000" i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Public procurement policy development.</a:t>
              </a:r>
              <a:endPara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1981200" y="2627437"/>
              <a:ext cx="7086600" cy="772200"/>
            </a:xfrm>
            <a:custGeom>
              <a:avLst/>
              <a:gdLst>
                <a:gd name="connsiteX0" fmla="*/ 0 w 7086600"/>
                <a:gd name="connsiteY0" fmla="*/ 128703 h 772200"/>
                <a:gd name="connsiteX1" fmla="*/ 128703 w 7086600"/>
                <a:gd name="connsiteY1" fmla="*/ 0 h 772200"/>
                <a:gd name="connsiteX2" fmla="*/ 6957897 w 7086600"/>
                <a:gd name="connsiteY2" fmla="*/ 0 h 772200"/>
                <a:gd name="connsiteX3" fmla="*/ 7086600 w 7086600"/>
                <a:gd name="connsiteY3" fmla="*/ 128703 h 772200"/>
                <a:gd name="connsiteX4" fmla="*/ 7086600 w 7086600"/>
                <a:gd name="connsiteY4" fmla="*/ 643497 h 772200"/>
                <a:gd name="connsiteX5" fmla="*/ 6957897 w 7086600"/>
                <a:gd name="connsiteY5" fmla="*/ 772200 h 772200"/>
                <a:gd name="connsiteX6" fmla="*/ 128703 w 7086600"/>
                <a:gd name="connsiteY6" fmla="*/ 772200 h 772200"/>
                <a:gd name="connsiteX7" fmla="*/ 0 w 7086600"/>
                <a:gd name="connsiteY7" fmla="*/ 643497 h 772200"/>
                <a:gd name="connsiteX8" fmla="*/ 0 w 7086600"/>
                <a:gd name="connsiteY8" fmla="*/ 128703 h 77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86600" h="772200">
                  <a:moveTo>
                    <a:pt x="0" y="128703"/>
                  </a:moveTo>
                  <a:cubicBezTo>
                    <a:pt x="0" y="57622"/>
                    <a:pt x="57622" y="0"/>
                    <a:pt x="128703" y="0"/>
                  </a:cubicBezTo>
                  <a:lnTo>
                    <a:pt x="6957897" y="0"/>
                  </a:lnTo>
                  <a:cubicBezTo>
                    <a:pt x="7028978" y="0"/>
                    <a:pt x="7086600" y="57622"/>
                    <a:pt x="7086600" y="128703"/>
                  </a:cubicBezTo>
                  <a:lnTo>
                    <a:pt x="7086600" y="643497"/>
                  </a:lnTo>
                  <a:cubicBezTo>
                    <a:pt x="7086600" y="714578"/>
                    <a:pt x="7028978" y="772200"/>
                    <a:pt x="6957897" y="772200"/>
                  </a:cubicBezTo>
                  <a:lnTo>
                    <a:pt x="128703" y="772200"/>
                  </a:lnTo>
                  <a:cubicBezTo>
                    <a:pt x="57622" y="772200"/>
                    <a:pt x="0" y="714578"/>
                    <a:pt x="0" y="643497"/>
                  </a:cubicBezTo>
                  <a:lnTo>
                    <a:pt x="0" y="128703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896" tIns="113896" rIns="113896" bIns="113896" numCol="1" spcCol="1270" anchor="ctr" anchorCtr="0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i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Public Procurement Regulatory Authority; </a:t>
              </a:r>
              <a:r>
                <a:rPr lang="en-US" sz="2000" i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Ensure compliance with Public Procurement Law.</a:t>
              </a:r>
              <a:endPara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1981200" y="3457237"/>
              <a:ext cx="7086600" cy="772200"/>
            </a:xfrm>
            <a:custGeom>
              <a:avLst/>
              <a:gdLst>
                <a:gd name="connsiteX0" fmla="*/ 0 w 7086600"/>
                <a:gd name="connsiteY0" fmla="*/ 128703 h 772200"/>
                <a:gd name="connsiteX1" fmla="*/ 128703 w 7086600"/>
                <a:gd name="connsiteY1" fmla="*/ 0 h 772200"/>
                <a:gd name="connsiteX2" fmla="*/ 6957897 w 7086600"/>
                <a:gd name="connsiteY2" fmla="*/ 0 h 772200"/>
                <a:gd name="connsiteX3" fmla="*/ 7086600 w 7086600"/>
                <a:gd name="connsiteY3" fmla="*/ 128703 h 772200"/>
                <a:gd name="connsiteX4" fmla="*/ 7086600 w 7086600"/>
                <a:gd name="connsiteY4" fmla="*/ 643497 h 772200"/>
                <a:gd name="connsiteX5" fmla="*/ 6957897 w 7086600"/>
                <a:gd name="connsiteY5" fmla="*/ 772200 h 772200"/>
                <a:gd name="connsiteX6" fmla="*/ 128703 w 7086600"/>
                <a:gd name="connsiteY6" fmla="*/ 772200 h 772200"/>
                <a:gd name="connsiteX7" fmla="*/ 0 w 7086600"/>
                <a:gd name="connsiteY7" fmla="*/ 643497 h 772200"/>
                <a:gd name="connsiteX8" fmla="*/ 0 w 7086600"/>
                <a:gd name="connsiteY8" fmla="*/ 128703 h 77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86600" h="772200">
                  <a:moveTo>
                    <a:pt x="0" y="128703"/>
                  </a:moveTo>
                  <a:cubicBezTo>
                    <a:pt x="0" y="57622"/>
                    <a:pt x="57622" y="0"/>
                    <a:pt x="128703" y="0"/>
                  </a:cubicBezTo>
                  <a:lnTo>
                    <a:pt x="6957897" y="0"/>
                  </a:lnTo>
                  <a:cubicBezTo>
                    <a:pt x="7028978" y="0"/>
                    <a:pt x="7086600" y="57622"/>
                    <a:pt x="7086600" y="128703"/>
                  </a:cubicBezTo>
                  <a:lnTo>
                    <a:pt x="7086600" y="643497"/>
                  </a:lnTo>
                  <a:cubicBezTo>
                    <a:pt x="7086600" y="714578"/>
                    <a:pt x="7028978" y="772200"/>
                    <a:pt x="6957897" y="772200"/>
                  </a:cubicBezTo>
                  <a:lnTo>
                    <a:pt x="128703" y="772200"/>
                  </a:lnTo>
                  <a:cubicBezTo>
                    <a:pt x="57622" y="772200"/>
                    <a:pt x="0" y="714578"/>
                    <a:pt x="0" y="643497"/>
                  </a:cubicBezTo>
                  <a:lnTo>
                    <a:pt x="0" y="128703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896" tIns="113896" rIns="113896" bIns="113896" numCol="1" spcCol="1270" anchor="ctr" anchorCtr="0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i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Public Procurement Regulatory Board; </a:t>
              </a:r>
              <a:r>
                <a:rPr lang="en-US" sz="2000" i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Debar errant bidders from participating in procurement and disposal.</a:t>
              </a:r>
              <a:endPara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1981200" y="4287037"/>
              <a:ext cx="7086600" cy="772200"/>
            </a:xfrm>
            <a:custGeom>
              <a:avLst/>
              <a:gdLst>
                <a:gd name="connsiteX0" fmla="*/ 0 w 7086600"/>
                <a:gd name="connsiteY0" fmla="*/ 128703 h 772200"/>
                <a:gd name="connsiteX1" fmla="*/ 128703 w 7086600"/>
                <a:gd name="connsiteY1" fmla="*/ 0 h 772200"/>
                <a:gd name="connsiteX2" fmla="*/ 6957897 w 7086600"/>
                <a:gd name="connsiteY2" fmla="*/ 0 h 772200"/>
                <a:gd name="connsiteX3" fmla="*/ 7086600 w 7086600"/>
                <a:gd name="connsiteY3" fmla="*/ 128703 h 772200"/>
                <a:gd name="connsiteX4" fmla="*/ 7086600 w 7086600"/>
                <a:gd name="connsiteY4" fmla="*/ 643497 h 772200"/>
                <a:gd name="connsiteX5" fmla="*/ 6957897 w 7086600"/>
                <a:gd name="connsiteY5" fmla="*/ 772200 h 772200"/>
                <a:gd name="connsiteX6" fmla="*/ 128703 w 7086600"/>
                <a:gd name="connsiteY6" fmla="*/ 772200 h 772200"/>
                <a:gd name="connsiteX7" fmla="*/ 0 w 7086600"/>
                <a:gd name="connsiteY7" fmla="*/ 643497 h 772200"/>
                <a:gd name="connsiteX8" fmla="*/ 0 w 7086600"/>
                <a:gd name="connsiteY8" fmla="*/ 128703 h 77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86600" h="772200">
                  <a:moveTo>
                    <a:pt x="0" y="128703"/>
                  </a:moveTo>
                  <a:cubicBezTo>
                    <a:pt x="0" y="57622"/>
                    <a:pt x="57622" y="0"/>
                    <a:pt x="128703" y="0"/>
                  </a:cubicBezTo>
                  <a:lnTo>
                    <a:pt x="6957897" y="0"/>
                  </a:lnTo>
                  <a:cubicBezTo>
                    <a:pt x="7028978" y="0"/>
                    <a:pt x="7086600" y="57622"/>
                    <a:pt x="7086600" y="128703"/>
                  </a:cubicBezTo>
                  <a:lnTo>
                    <a:pt x="7086600" y="643497"/>
                  </a:lnTo>
                  <a:cubicBezTo>
                    <a:pt x="7086600" y="714578"/>
                    <a:pt x="7028978" y="772200"/>
                    <a:pt x="6957897" y="772200"/>
                  </a:cubicBezTo>
                  <a:lnTo>
                    <a:pt x="128703" y="772200"/>
                  </a:lnTo>
                  <a:cubicBezTo>
                    <a:pt x="57622" y="772200"/>
                    <a:pt x="0" y="714578"/>
                    <a:pt x="0" y="643497"/>
                  </a:cubicBezTo>
                  <a:lnTo>
                    <a:pt x="0" y="12870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896" tIns="113896" rIns="113896" bIns="113896" numCol="1" spcCol="1270" anchor="ctr" anchorCtr="0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i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Public Procurement Administrative Review Board; </a:t>
              </a:r>
              <a:r>
                <a:rPr lang="en-US" sz="2000" i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Hear and determine Public Procurement Appeals.</a:t>
              </a:r>
              <a:endPara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1981200" y="5116837"/>
              <a:ext cx="7086600" cy="772200"/>
            </a:xfrm>
            <a:custGeom>
              <a:avLst/>
              <a:gdLst>
                <a:gd name="connsiteX0" fmla="*/ 0 w 7086600"/>
                <a:gd name="connsiteY0" fmla="*/ 128703 h 772200"/>
                <a:gd name="connsiteX1" fmla="*/ 128703 w 7086600"/>
                <a:gd name="connsiteY1" fmla="*/ 0 h 772200"/>
                <a:gd name="connsiteX2" fmla="*/ 6957897 w 7086600"/>
                <a:gd name="connsiteY2" fmla="*/ 0 h 772200"/>
                <a:gd name="connsiteX3" fmla="*/ 7086600 w 7086600"/>
                <a:gd name="connsiteY3" fmla="*/ 128703 h 772200"/>
                <a:gd name="connsiteX4" fmla="*/ 7086600 w 7086600"/>
                <a:gd name="connsiteY4" fmla="*/ 643497 h 772200"/>
                <a:gd name="connsiteX5" fmla="*/ 6957897 w 7086600"/>
                <a:gd name="connsiteY5" fmla="*/ 772200 h 772200"/>
                <a:gd name="connsiteX6" fmla="*/ 128703 w 7086600"/>
                <a:gd name="connsiteY6" fmla="*/ 772200 h 772200"/>
                <a:gd name="connsiteX7" fmla="*/ 0 w 7086600"/>
                <a:gd name="connsiteY7" fmla="*/ 643497 h 772200"/>
                <a:gd name="connsiteX8" fmla="*/ 0 w 7086600"/>
                <a:gd name="connsiteY8" fmla="*/ 128703 h 77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86600" h="772200">
                  <a:moveTo>
                    <a:pt x="0" y="128703"/>
                  </a:moveTo>
                  <a:cubicBezTo>
                    <a:pt x="0" y="57622"/>
                    <a:pt x="57622" y="0"/>
                    <a:pt x="128703" y="0"/>
                  </a:cubicBezTo>
                  <a:lnTo>
                    <a:pt x="6957897" y="0"/>
                  </a:lnTo>
                  <a:cubicBezTo>
                    <a:pt x="7028978" y="0"/>
                    <a:pt x="7086600" y="57622"/>
                    <a:pt x="7086600" y="128703"/>
                  </a:cubicBezTo>
                  <a:lnTo>
                    <a:pt x="7086600" y="643497"/>
                  </a:lnTo>
                  <a:cubicBezTo>
                    <a:pt x="7086600" y="714578"/>
                    <a:pt x="7028978" y="772200"/>
                    <a:pt x="6957897" y="772200"/>
                  </a:cubicBezTo>
                  <a:lnTo>
                    <a:pt x="128703" y="772200"/>
                  </a:lnTo>
                  <a:cubicBezTo>
                    <a:pt x="57622" y="772200"/>
                    <a:pt x="0" y="714578"/>
                    <a:pt x="0" y="643497"/>
                  </a:cubicBezTo>
                  <a:lnTo>
                    <a:pt x="0" y="128703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896" tIns="113896" rIns="113896" bIns="113896" numCol="1" spcCol="1270" anchor="ctr" anchorCtr="0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i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Professional Bodies (KISM); </a:t>
              </a:r>
              <a:r>
                <a:rPr lang="en-US" sz="2000" i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Enforce code of conduct and Ethics of procurement professionals.</a:t>
              </a:r>
              <a:endPara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-1588" y="6602414"/>
            <a:ext cx="2592388" cy="255587"/>
          </a:xfrm>
        </p:spPr>
        <p:txBody>
          <a:bodyPr/>
          <a:lstStyle/>
          <a:p>
            <a:pPr>
              <a:defRPr/>
            </a:pPr>
            <a:fld id="{54EDFAE3-C8C9-4471-9486-CCAD4BC0B2BC}" type="datetime1">
              <a:rPr lang="en-US" sz="1200"/>
              <a:pPr>
                <a:defRPr/>
              </a:pPr>
              <a:t>3/22/2021</a:t>
            </a:fld>
            <a:endParaRPr lang="en-US" sz="1200" dirty="0"/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36758" y="6518276"/>
            <a:ext cx="946150" cy="33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FFF266-05E7-4DF7-A83B-8A7BFFCA3356}" type="slidenum">
              <a:rPr lang="en-US" altLang="en-US" sz="1200">
                <a:solidFill>
                  <a:schemeClr val="accent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chemeClr val="accent2"/>
              </a:solidFill>
            </a:endParaRPr>
          </a:p>
        </p:txBody>
      </p:sp>
      <p:sp>
        <p:nvSpPr>
          <p:cNvPr id="7" name="Footer Placeholder 2"/>
          <p:cNvSpPr txBox="1">
            <a:spLocks/>
          </p:cNvSpPr>
          <p:nvPr/>
        </p:nvSpPr>
        <p:spPr bwMode="auto">
          <a:xfrm>
            <a:off x="4440239" y="6518276"/>
            <a:ext cx="4751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Tuangamize </a:t>
            </a:r>
            <a:r>
              <a:rPr lang="en-GB" sz="1050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Ufisadi</a:t>
            </a: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Tuijenge Kenya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 bwMode="auto">
          <a:xfrm>
            <a:off x="737937" y="2971800"/>
            <a:ext cx="2275933" cy="3505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i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Investigations, Debarment, Compliance Monitoring, Review of Mandatory Reports, Provision of technical advice, Market Price Index and Public Procurement Information Portal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971800" y="2667000"/>
            <a:ext cx="533400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013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050"/>
          <p:cNvSpPr>
            <a:spLocks noChangeArrowheads="1"/>
          </p:cNvSpPr>
          <p:nvPr/>
        </p:nvSpPr>
        <p:spPr bwMode="auto">
          <a:xfrm>
            <a:off x="2622551" y="4705351"/>
            <a:ext cx="6951663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75000"/>
              </a:spcBef>
              <a:buClr>
                <a:srgbClr val="021F43"/>
              </a:buClr>
              <a:defRPr/>
            </a:pPr>
            <a:endParaRPr lang="en-US" sz="2400" b="1" kern="0" dirty="0">
              <a:solidFill>
                <a:srgbClr val="021F43"/>
              </a:solidFill>
              <a:cs typeface="Times New Roman" pitchFamily="18" charset="0"/>
            </a:endParaRPr>
          </a:p>
        </p:txBody>
      </p:sp>
      <p:sp>
        <p:nvSpPr>
          <p:cNvPr id="28" name="Rectangle 1028"/>
          <p:cNvSpPr txBox="1">
            <a:spLocks noChangeArrowheads="1"/>
          </p:cNvSpPr>
          <p:nvPr/>
        </p:nvSpPr>
        <p:spPr bwMode="auto">
          <a:xfrm>
            <a:off x="3581400" y="1066801"/>
            <a:ext cx="2336800" cy="5299075"/>
          </a:xfrm>
          <a:prstGeom prst="roundRect">
            <a:avLst/>
          </a:prstGeom>
          <a:solidFill>
            <a:srgbClr val="00ADE4"/>
          </a:solidFill>
          <a:ln w="9525">
            <a:noFill/>
            <a:miter lim="800000"/>
            <a:headEnd/>
            <a:tailEnd/>
          </a:ln>
        </p:spPr>
        <p:txBody>
          <a:bodyPr tIns="365760"/>
          <a:lstStyle/>
          <a:p>
            <a:pPr algn="ctr">
              <a:spcBef>
                <a:spcPts val="600"/>
              </a:spcBef>
              <a:buClr>
                <a:srgbClr val="0B5A37">
                  <a:lumMod val="75000"/>
                </a:srgbClr>
              </a:buClr>
              <a:defRPr/>
            </a:pPr>
            <a:r>
              <a:rPr lang="en-US" sz="2000" b="1" kern="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</a:t>
            </a:r>
            <a:endParaRPr lang="en-US" sz="2000" b="1" kern="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Bef>
                <a:spcPts val="600"/>
              </a:spcBef>
              <a:buClr>
                <a:schemeClr val="bg1"/>
              </a:buClr>
              <a:buFont typeface="Wingdings" charset="2"/>
              <a:buChar char="§"/>
              <a:defRPr/>
            </a:pPr>
            <a:r>
              <a:rPr lang="en-US" sz="2000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Investigation</a:t>
            </a:r>
          </a:p>
          <a:p>
            <a:pPr marL="285750" indent="-285750">
              <a:spcBef>
                <a:spcPts val="600"/>
              </a:spcBef>
              <a:buClr>
                <a:schemeClr val="bg1"/>
              </a:buClr>
              <a:buFont typeface="Wingdings" charset="2"/>
              <a:buChar char="§"/>
              <a:defRPr/>
            </a:pPr>
            <a:r>
              <a:rPr lang="en-US" sz="2000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Asset tracing and  recovery</a:t>
            </a:r>
          </a:p>
          <a:p>
            <a:pPr marL="285750" indent="-285750">
              <a:spcBef>
                <a:spcPts val="600"/>
              </a:spcBef>
              <a:buClr>
                <a:schemeClr val="bg1"/>
              </a:buClr>
              <a:buFont typeface="Wingdings" charset="2"/>
              <a:buChar char="§"/>
              <a:defRPr/>
            </a:pPr>
            <a:r>
              <a:rPr lang="en-US" sz="2000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Disruption of corruption network</a:t>
            </a:r>
          </a:p>
          <a:p>
            <a:pPr marL="285750" indent="-285750">
              <a:spcBef>
                <a:spcPts val="600"/>
              </a:spcBef>
              <a:buClr>
                <a:schemeClr val="bg1"/>
              </a:buClr>
              <a:buFont typeface="Wingdings" charset="2"/>
              <a:buChar char="§"/>
              <a:defRPr/>
            </a:pPr>
            <a:r>
              <a:rPr lang="en-US" sz="2000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Ethics enforcement</a:t>
            </a:r>
          </a:p>
          <a:p>
            <a:pPr marL="285750" indent="-285750">
              <a:spcBef>
                <a:spcPts val="600"/>
              </a:spcBef>
              <a:buClr>
                <a:schemeClr val="bg1"/>
              </a:buClr>
              <a:buFont typeface="Wingdings" charset="2"/>
              <a:buChar char="§"/>
              <a:defRPr/>
            </a:pPr>
            <a:endParaRPr lang="en-US" sz="2000" kern="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2838451" y="2238375"/>
            <a:ext cx="4289425" cy="3048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  <a:defRPr/>
            </a:pPr>
            <a:endParaRPr lang="en-US" sz="1300" kern="0" dirty="0">
              <a:solidFill>
                <a:srgbClr val="021F43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4" name="Rectangle 1028"/>
          <p:cNvSpPr txBox="1">
            <a:spLocks noChangeArrowheads="1"/>
          </p:cNvSpPr>
          <p:nvPr/>
        </p:nvSpPr>
        <p:spPr bwMode="auto">
          <a:xfrm>
            <a:off x="5978526" y="1066801"/>
            <a:ext cx="2174875" cy="5299075"/>
          </a:xfrm>
          <a:prstGeom prst="round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tIns="365760"/>
          <a:lstStyle/>
          <a:p>
            <a:pPr algn="ctr">
              <a:spcBef>
                <a:spcPts val="600"/>
              </a:spcBef>
              <a:buClr>
                <a:srgbClr val="0B5A37">
                  <a:lumMod val="75000"/>
                </a:srgbClr>
              </a:buClr>
              <a:defRPr/>
            </a:pPr>
            <a:r>
              <a:rPr lang="en-US" sz="20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Corruption Prevention</a:t>
            </a:r>
          </a:p>
          <a:p>
            <a:pPr marL="285750" indent="-285750">
              <a:spcBef>
                <a:spcPts val="600"/>
              </a:spcBef>
              <a:buClr>
                <a:schemeClr val="bg1"/>
              </a:buClr>
              <a:buFont typeface="Wingdings" charset="2"/>
              <a:buChar char="§"/>
              <a:defRPr/>
            </a:pPr>
            <a:r>
              <a:rPr lang="en-US" sz="2000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Corruption Risk Assessment</a:t>
            </a:r>
          </a:p>
          <a:p>
            <a:pPr marL="285750" indent="-285750">
              <a:spcBef>
                <a:spcPts val="600"/>
              </a:spcBef>
              <a:buClr>
                <a:schemeClr val="bg1"/>
              </a:buClr>
              <a:buFont typeface="Wingdings" charset="2"/>
              <a:buChar char="§"/>
              <a:defRPr/>
            </a:pPr>
            <a:r>
              <a:rPr lang="en-US" sz="2000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Systems Examination</a:t>
            </a:r>
          </a:p>
          <a:p>
            <a:pPr marL="285750" indent="-285750">
              <a:spcBef>
                <a:spcPts val="600"/>
              </a:spcBef>
              <a:buClr>
                <a:schemeClr val="bg1"/>
              </a:buClr>
              <a:buFont typeface="Wingdings" charset="2"/>
              <a:buChar char="§"/>
              <a:defRPr/>
            </a:pPr>
            <a:r>
              <a:rPr lang="en-US" sz="2000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Advisories</a:t>
            </a:r>
          </a:p>
          <a:p>
            <a:pPr marL="285750" indent="-285750">
              <a:spcBef>
                <a:spcPts val="600"/>
              </a:spcBef>
              <a:buClr>
                <a:schemeClr val="bg1"/>
              </a:buClr>
              <a:buFont typeface="Wingdings" charset="2"/>
              <a:buChar char="§"/>
              <a:defRPr/>
            </a:pPr>
            <a:r>
              <a:rPr lang="en-US" sz="2000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Education and Awareness</a:t>
            </a:r>
          </a:p>
        </p:txBody>
      </p:sp>
      <p:sp>
        <p:nvSpPr>
          <p:cNvPr id="15" name="Rectangle 1028"/>
          <p:cNvSpPr txBox="1">
            <a:spLocks noChangeArrowheads="1"/>
          </p:cNvSpPr>
          <p:nvPr/>
        </p:nvSpPr>
        <p:spPr bwMode="auto">
          <a:xfrm>
            <a:off x="8216900" y="1066801"/>
            <a:ext cx="2451100" cy="5299075"/>
          </a:xfrm>
          <a:prstGeom prst="round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tIns="365760"/>
          <a:lstStyle/>
          <a:p>
            <a:pPr algn="ctr">
              <a:spcBef>
                <a:spcPts val="600"/>
              </a:spcBef>
              <a:buClr>
                <a:schemeClr val="bg1"/>
              </a:buClr>
              <a:defRPr/>
            </a:pPr>
            <a:r>
              <a:rPr lang="en-US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Promotion of Ethics and Integrity Standards </a:t>
            </a:r>
          </a:p>
          <a:p>
            <a:pPr marL="285750" indent="-285750">
              <a:spcBef>
                <a:spcPts val="600"/>
              </a:spcBef>
              <a:buClr>
                <a:schemeClr val="bg1"/>
              </a:buClr>
              <a:buFont typeface="Wingdings" charset="2"/>
              <a:buChar char="§"/>
              <a:defRPr/>
            </a:pPr>
            <a:r>
              <a:rPr lang="en-US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Ethics Monitoring &amp; Compliance.</a:t>
            </a:r>
          </a:p>
          <a:p>
            <a:pPr marL="285750" indent="-285750">
              <a:spcBef>
                <a:spcPts val="600"/>
              </a:spcBef>
              <a:buClr>
                <a:schemeClr val="bg1"/>
              </a:buClr>
              <a:buFont typeface="Wingdings" charset="2"/>
              <a:buChar char="§"/>
              <a:defRPr/>
            </a:pPr>
            <a:r>
              <a:rPr lang="en-US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Ethics Development.</a:t>
            </a:r>
          </a:p>
          <a:p>
            <a:pPr marL="285750" indent="-285750">
              <a:spcBef>
                <a:spcPts val="600"/>
              </a:spcBef>
              <a:buClr>
                <a:schemeClr val="bg1"/>
              </a:buClr>
              <a:buFont typeface="Wingdings" charset="2"/>
              <a:buChar char="§"/>
              <a:defRPr/>
            </a:pPr>
            <a:r>
              <a:rPr lang="en-US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Vetting</a:t>
            </a:r>
          </a:p>
          <a:p>
            <a:pPr marL="285750" indent="-285750">
              <a:spcBef>
                <a:spcPts val="600"/>
              </a:spcBef>
              <a:buClr>
                <a:schemeClr val="bg1"/>
              </a:buClr>
              <a:buFont typeface="Wingdings" charset="2"/>
              <a:buChar char="§"/>
              <a:defRPr/>
            </a:pPr>
            <a:r>
              <a:rPr lang="en-US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Wealth Declaration</a:t>
            </a:r>
          </a:p>
          <a:p>
            <a:pPr marL="285750" indent="-285750">
              <a:spcBef>
                <a:spcPts val="600"/>
              </a:spcBef>
              <a:buClr>
                <a:schemeClr val="bg1"/>
              </a:buClr>
              <a:buFont typeface="Wingdings" charset="2"/>
              <a:buChar char="§"/>
              <a:defRPr/>
            </a:pPr>
            <a:r>
              <a:rPr lang="en-US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Codes of Ethics</a:t>
            </a:r>
          </a:p>
          <a:p>
            <a:pPr marL="285750" indent="-285750">
              <a:spcBef>
                <a:spcPts val="600"/>
              </a:spcBef>
              <a:buClr>
                <a:schemeClr val="bg1"/>
              </a:buClr>
              <a:buFont typeface="Wingdings" charset="2"/>
              <a:buChar char="§"/>
              <a:defRPr/>
            </a:pPr>
            <a:r>
              <a:rPr lang="en-US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Regulation of Foreign Bank Accounts</a:t>
            </a:r>
          </a:p>
        </p:txBody>
      </p:sp>
      <p:cxnSp>
        <p:nvCxnSpPr>
          <p:cNvPr id="9223" name="Straight Connector 7"/>
          <p:cNvCxnSpPr>
            <a:cxnSpLocks noChangeShapeType="1"/>
          </p:cNvCxnSpPr>
          <p:nvPr/>
        </p:nvCxnSpPr>
        <p:spPr bwMode="auto">
          <a:xfrm flipV="1">
            <a:off x="8164514" y="2667000"/>
            <a:ext cx="2473325" cy="12700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4" name="Straight Connector 17"/>
          <p:cNvCxnSpPr>
            <a:cxnSpLocks noChangeShapeType="1"/>
          </p:cNvCxnSpPr>
          <p:nvPr/>
        </p:nvCxnSpPr>
        <p:spPr bwMode="auto">
          <a:xfrm>
            <a:off x="5973763" y="2133600"/>
            <a:ext cx="2062162" cy="0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5" name="Straight Connector 18"/>
          <p:cNvCxnSpPr>
            <a:cxnSpLocks noChangeShapeType="1"/>
          </p:cNvCxnSpPr>
          <p:nvPr/>
        </p:nvCxnSpPr>
        <p:spPr bwMode="auto">
          <a:xfrm flipV="1">
            <a:off x="3632201" y="2130426"/>
            <a:ext cx="2092325" cy="3175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6" name="Slide Number Placeholder 2"/>
          <p:cNvSpPr>
            <a:spLocks noGrp="1"/>
          </p:cNvSpPr>
          <p:nvPr>
            <p:ph type="sldNum" sz="quarter" idx="16"/>
          </p:nvPr>
        </p:nvSpPr>
        <p:spPr>
          <a:xfrm>
            <a:off x="10115550" y="6499226"/>
            <a:ext cx="552450" cy="35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0C908A-03CE-4E0B-8A48-9BFC8D928C76}" type="slidenum">
              <a:rPr lang="en-US" altLang="en-US" sz="120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chemeClr val="accent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Date Placeholder 1"/>
          <p:cNvSpPr txBox="1">
            <a:spLocks/>
          </p:cNvSpPr>
          <p:nvPr/>
        </p:nvSpPr>
        <p:spPr bwMode="auto">
          <a:xfrm>
            <a:off x="-1588" y="6602414"/>
            <a:ext cx="2592388" cy="2555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50000"/>
                  <a:lumOff val="50000"/>
                </a:schemeClr>
              </a:buClr>
              <a:buChar char="–"/>
              <a:defRPr sz="2800">
                <a:solidFill>
                  <a:srgbClr val="7F7F7F"/>
                </a:solidFill>
                <a:latin typeface="+mn-lt"/>
              </a:defRPr>
            </a:lvl2pPr>
            <a:lvl3pPr marL="55778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50000"/>
                  <a:lumOff val="50000"/>
                </a:schemeClr>
              </a:buClr>
              <a:buChar char="•"/>
              <a:defRPr sz="2400">
                <a:solidFill>
                  <a:srgbClr val="7F7F7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50000"/>
                  <a:lumOff val="50000"/>
                </a:schemeClr>
              </a:buClr>
              <a:buChar char="–"/>
              <a:defRPr sz="2000">
                <a:solidFill>
                  <a:srgbClr val="7F7F7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50000"/>
                  <a:lumOff val="50000"/>
                </a:schemeClr>
              </a:buClr>
              <a:buChar char="»"/>
              <a:defRPr sz="2000">
                <a:solidFill>
                  <a:srgbClr val="7F7F7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fld id="{54EDFAE3-C8C9-4471-9486-CCAD4BC0B2BC}" type="datetime1">
              <a:rPr lang="en-US" sz="1200" ker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indent="0">
                <a:buNone/>
                <a:defRPr/>
              </a:pPr>
              <a:t>3/22/2021</a:t>
            </a:fld>
            <a:endParaRPr lang="en-US" sz="1200" kern="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Footer Placeholder 2"/>
          <p:cNvSpPr txBox="1">
            <a:spLocks/>
          </p:cNvSpPr>
          <p:nvPr/>
        </p:nvSpPr>
        <p:spPr bwMode="auto">
          <a:xfrm>
            <a:off x="4440239" y="6518276"/>
            <a:ext cx="4751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Tuangamize </a:t>
            </a:r>
            <a:r>
              <a:rPr lang="en-GB" sz="1050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Ufisadi</a:t>
            </a: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Tuijenge Kenya</a:t>
            </a:r>
          </a:p>
        </p:txBody>
      </p:sp>
      <p:sp>
        <p:nvSpPr>
          <p:cNvPr id="17" name="Title 1"/>
          <p:cNvSpPr txBox="1">
            <a:spLocks noChangeArrowheads="1"/>
          </p:cNvSpPr>
          <p:nvPr/>
        </p:nvSpPr>
        <p:spPr bwMode="auto">
          <a:xfrm>
            <a:off x="2838451" y="0"/>
            <a:ext cx="8994157" cy="990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cap="none" baseline="0">
                <a:solidFill>
                  <a:srgbClr val="021F43"/>
                </a:solidFill>
                <a:latin typeface="+mn-lt"/>
                <a:ea typeface="+mj-ea"/>
                <a:cs typeface="Andes ExtraLight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1" kern="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EACC Mandate: </a:t>
            </a:r>
          </a:p>
          <a:p>
            <a:pPr eaLnBrk="1" hangingPunct="1">
              <a:defRPr/>
            </a:pPr>
            <a:r>
              <a:rPr lang="en-US" altLang="en-US" sz="2800" b="1" kern="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Art.79 &amp;252, CoK,2010 &amp;EACC Act, 2011</a:t>
            </a:r>
          </a:p>
        </p:txBody>
      </p:sp>
      <p:sp>
        <p:nvSpPr>
          <p:cNvPr id="18" name="Footer Placeholder 2"/>
          <p:cNvSpPr txBox="1">
            <a:spLocks/>
          </p:cNvSpPr>
          <p:nvPr/>
        </p:nvSpPr>
        <p:spPr bwMode="auto">
          <a:xfrm>
            <a:off x="-1" y="3769896"/>
            <a:ext cx="2277979" cy="265313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Important Note;</a:t>
            </a:r>
            <a:endParaRPr lang="en-US" sz="16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average the EACC receives </a:t>
            </a:r>
            <a:r>
              <a:rPr lang="en-US" sz="1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3,500 complaints</a:t>
            </a:r>
            <a:r>
              <a:rPr lang="en-US" sz="16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annually on corruption and related offences, for its action. </a:t>
            </a:r>
            <a:r>
              <a:rPr lang="en-US" sz="1600" b="1" i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60% relate to procurement breaches and related offences.</a:t>
            </a:r>
          </a:p>
        </p:txBody>
      </p:sp>
    </p:spTree>
    <p:extLst>
      <p:ext uri="{BB962C8B-B14F-4D97-AF65-F5344CB8AC3E}">
        <p14:creationId xmlns:p14="http://schemas.microsoft.com/office/powerpoint/2010/main" val="1022416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3657600" y="285750"/>
            <a:ext cx="6553200" cy="4953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tabLst>
                <a:tab pos="3206750" algn="l"/>
              </a:tabLst>
              <a:defRPr/>
            </a:pPr>
            <a:r>
              <a:rPr lang="en-US" altLang="en-US" sz="2400" b="1" kern="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0483" name="Date Placeholder 1"/>
          <p:cNvSpPr>
            <a:spLocks noGrp="1" noChangeArrowheads="1"/>
          </p:cNvSpPr>
          <p:nvPr>
            <p:ph type="dt" sz="quarter" idx="10"/>
          </p:nvPr>
        </p:nvSpPr>
        <p:spPr>
          <a:xfrm>
            <a:off x="19050" y="6518276"/>
            <a:ext cx="3455988" cy="33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DBAAF4-2796-4A23-831A-8E449E5CC673}" type="datetime1">
              <a:rPr lang="en-GB" altLang="en-US" sz="1400">
                <a:solidFill>
                  <a:srgbClr val="333399"/>
                </a:solidFill>
              </a:rPr>
              <a:pPr>
                <a:spcBef>
                  <a:spcPct val="0"/>
                </a:spcBef>
                <a:buFontTx/>
                <a:buNone/>
              </a:pPr>
              <a:t>22/03/2021</a:t>
            </a:fld>
            <a:endParaRPr lang="en-US" altLang="en-US" sz="1400">
              <a:solidFill>
                <a:srgbClr val="333399"/>
              </a:solidFill>
            </a:endParaRPr>
          </a:p>
        </p:txBody>
      </p:sp>
      <p:sp>
        <p:nvSpPr>
          <p:cNvPr id="20484" name="Title 1"/>
          <p:cNvSpPr>
            <a:spLocks noGrp="1" noChangeArrowheads="1"/>
          </p:cNvSpPr>
          <p:nvPr>
            <p:ph type="title"/>
          </p:nvPr>
        </p:nvSpPr>
        <p:spPr>
          <a:xfrm>
            <a:off x="3657600" y="152400"/>
            <a:ext cx="7010400" cy="609600"/>
          </a:xfrm>
        </p:spPr>
        <p:txBody>
          <a:bodyPr/>
          <a:lstStyle/>
          <a:p>
            <a:r>
              <a:rPr lang="en-GB" altLang="en-US" sz="2800" b="1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EACC:</a:t>
            </a:r>
            <a:r>
              <a:rPr lang="en-GB" altLang="en-US" sz="2800" b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Strategies </a:t>
            </a:r>
          </a:p>
        </p:txBody>
      </p:sp>
      <p:sp>
        <p:nvSpPr>
          <p:cNvPr id="2048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245850" y="6496051"/>
            <a:ext cx="946150" cy="33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640CF9-05DE-4904-94B2-DE385D3FD41B}" type="slidenum">
              <a:rPr lang="en-US" altLang="en-US" sz="1400">
                <a:solidFill>
                  <a:srgbClr val="33339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rgbClr val="3333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46962" y="781050"/>
          <a:ext cx="7121038" cy="4603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2"/>
          <p:cNvSpPr txBox="1">
            <a:spLocks/>
          </p:cNvSpPr>
          <p:nvPr/>
        </p:nvSpPr>
        <p:spPr bwMode="auto">
          <a:xfrm>
            <a:off x="4440239" y="6591301"/>
            <a:ext cx="4751387" cy="266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Tuangamize </a:t>
            </a:r>
            <a:r>
              <a:rPr lang="en-GB" sz="1050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Ufisadi</a:t>
            </a:r>
            <a:r>
              <a:rPr lang="en-GB" sz="105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Tuijenge Kenya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460880" y="5562600"/>
            <a:ext cx="2276863" cy="989092"/>
            <a:chOff x="-106348" y="3241283"/>
            <a:chExt cx="2276863" cy="1350427"/>
          </a:xfrm>
          <a:solidFill>
            <a:srgbClr val="00B0F0"/>
          </a:solidFill>
        </p:grpSpPr>
        <p:sp>
          <p:nvSpPr>
            <p:cNvPr id="13" name="Rectangle: Top Corners Rounded 12"/>
            <p:cNvSpPr/>
            <p:nvPr/>
          </p:nvSpPr>
          <p:spPr>
            <a:xfrm>
              <a:off x="-106348" y="3241283"/>
              <a:ext cx="2276863" cy="1350427"/>
            </a:xfrm>
            <a:prstGeom prst="round2SameRect">
              <a:avLst>
                <a:gd name="adj1" fmla="val 16670"/>
                <a:gd name="adj2" fmla="val 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: Top Corners Rounded 4"/>
            <p:cNvSpPr txBox="1"/>
            <p:nvPr/>
          </p:nvSpPr>
          <p:spPr>
            <a:xfrm>
              <a:off x="-40414" y="3307217"/>
              <a:ext cx="2144995" cy="128449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altLang="en-US" sz="2000" b="1" dirty="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Partnership Approach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89" name="Group 4"/>
          <p:cNvGrpSpPr>
            <a:grpSpLocks/>
          </p:cNvGrpSpPr>
          <p:nvPr/>
        </p:nvGrpSpPr>
        <p:grpSpPr bwMode="auto">
          <a:xfrm>
            <a:off x="5835651" y="5384801"/>
            <a:ext cx="4652963" cy="1133475"/>
            <a:chOff x="2211442" y="3044628"/>
            <a:chExt cx="4652607" cy="1617315"/>
          </a:xfrm>
        </p:grpSpPr>
        <p:sp>
          <p:nvSpPr>
            <p:cNvPr id="19" name="Rectangle 18"/>
            <p:cNvSpPr/>
            <p:nvPr/>
          </p:nvSpPr>
          <p:spPr>
            <a:xfrm>
              <a:off x="2211442" y="3289264"/>
              <a:ext cx="4652607" cy="131378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TextBox 19"/>
            <p:cNvSpPr txBox="1"/>
            <p:nvPr/>
          </p:nvSpPr>
          <p:spPr>
            <a:xfrm>
              <a:off x="2211442" y="3044628"/>
              <a:ext cx="4652607" cy="16173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34290" tIns="34290" rIns="34290" bIns="34290" spcCol="1270" anchor="b"/>
            <a:lstStyle/>
            <a:p>
              <a:pPr algn="just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altLang="en-US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altLang="en-US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altLang="en-US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altLang="en-US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altLang="en-US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altLang="en-US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altLang="en-US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altLang="en-US" dirty="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To </a:t>
              </a:r>
              <a:r>
                <a:rPr lang="en-US" altLang="en-US" b="1" dirty="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enlist and maintain strategic linkages </a:t>
              </a:r>
              <a:r>
                <a:rPr lang="en-US" altLang="en-US" dirty="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in the fight against corruption e.g. </a:t>
              </a:r>
              <a:r>
                <a:rPr lang="en-US" altLang="en-US" sz="1400" dirty="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Framework for the Return of Assets from Corruption and Crime in Kenya (FRACCK), EAAACA, MAT, NCAJ, KLIF etc.</a:t>
              </a:r>
              <a:endParaRPr lang="en-US" altLang="en-US" sz="14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9975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CC Logo-pp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P ROLL OUT PPT- E &amp;L DIRECTORATE [Compatibility Mode]" id="{D974DDB4-9855-41A1-A6A4-CE3EC5DB0647}" vid="{B88684E3-B229-4A1B-991B-6026C21D3349}"/>
    </a:ext>
  </a:extLst>
</a:theme>
</file>

<file path=ppt/theme/theme2.xml><?xml version="1.0" encoding="utf-8"?>
<a:theme xmlns:a="http://schemas.openxmlformats.org/drawingml/2006/main" name="2_PRESENTATION TO EAAACA AT ENTEBBE (2)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1745</Words>
  <Application>Microsoft Office PowerPoint</Application>
  <PresentationFormat>Widescreen</PresentationFormat>
  <Paragraphs>290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Andes ExtraLight</vt:lpstr>
      <vt:lpstr>Arial</vt:lpstr>
      <vt:lpstr>Calibri</vt:lpstr>
      <vt:lpstr>Lucida Sans Unicode</vt:lpstr>
      <vt:lpstr>Symbol</vt:lpstr>
      <vt:lpstr>Tahoma</vt:lpstr>
      <vt:lpstr>Times New Roman</vt:lpstr>
      <vt:lpstr>Trebuchet MS</vt:lpstr>
      <vt:lpstr>Wingdings</vt:lpstr>
      <vt:lpstr>EACC Logo-ppt</vt:lpstr>
      <vt:lpstr>2_PRESENTATION TO EAAACA AT ENTEBBE (2)</vt:lpstr>
      <vt:lpstr>Presentation during a Webinar on Transparency, Accountability and Ethics in Public Institutions with a focus on Public Procurement    Wednesday 24th March, 2021</vt:lpstr>
      <vt:lpstr>PowerPoint Presentation</vt:lpstr>
      <vt:lpstr>PowerPoint Presentation</vt:lpstr>
      <vt:lpstr> Clean Procurement: Integrity  Correlation &amp; Context </vt:lpstr>
      <vt:lpstr>Public Procurement: Integrity Context</vt:lpstr>
      <vt:lpstr>Clean Procurement: Objectives</vt:lpstr>
      <vt:lpstr>Public Procurement: Institutional Framework; Actors Vs. Roles</vt:lpstr>
      <vt:lpstr>PowerPoint Presentation</vt:lpstr>
      <vt:lpstr>EACC: Strategies </vt:lpstr>
      <vt:lpstr>EACC Experience:  Risks/Loopholes in the Process</vt:lpstr>
      <vt:lpstr>Ethics &amp; Integrity: Risks/Loopholes;  Mitigations for Clean Procurement (PPADA, 2015)…</vt:lpstr>
      <vt:lpstr>EACC : Highlight of Milestones</vt:lpstr>
      <vt:lpstr>Case Studies: Highlight of High-Impact Cases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Documents Security in Investigations</dc:title>
  <dc:creator>Kenneth O. Matiba</dc:creator>
  <cp:lastModifiedBy>Kenneth O. Matiba</cp:lastModifiedBy>
  <cp:revision>61</cp:revision>
  <dcterms:created xsi:type="dcterms:W3CDTF">2021-03-16T13:13:52Z</dcterms:created>
  <dcterms:modified xsi:type="dcterms:W3CDTF">2021-03-22T15:09:08Z</dcterms:modified>
</cp:coreProperties>
</file>